
<file path=[Content_Types].xml><?xml version="1.0" encoding="utf-8"?>
<Types xmlns="http://schemas.openxmlformats.org/package/2006/content-types">
  <Override PartName="/ppt/slides/slide6.xml" ContentType="application/vnd.openxmlformats-officedocument.presentationml.slide+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charts/chart19.xml" ContentType="application/vnd.openxmlformats-officedocument.drawingml.chart+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charts/chart17.xml" ContentType="application/vnd.openxmlformats-officedocument.drawingml.chart+xml"/>
  <Default Extension="rels" ContentType="application/vnd.openxmlformats-package.relationships+xml"/>
  <Default Extension="xml" ContentType="application/xml"/>
  <Override PartName="/ppt/notesMasters/notesMaster1.xml" ContentType="application/vnd.openxmlformats-officedocument.presentationml.notesMaster+xml"/>
  <Override PartName="/ppt/charts/chart13.xml" ContentType="application/vnd.openxmlformats-officedocument.drawingml.chart+xml"/>
  <Override PartName="/ppt/charts/chart15.xml" ContentType="application/vnd.openxmlformats-officedocument.drawingml.char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charts/chart9.xml" ContentType="application/vnd.openxmlformats-officedocument.drawingml.chart+xml"/>
  <Override PartName="/ppt/charts/chart11.xml" ContentType="application/vnd.openxmlformats-officedocument.drawingml.chart+xml"/>
  <Override PartName="/ppt/charts/chart7.xml" ContentType="application/vnd.openxmlformats-officedocument.drawingml.chart+xml"/>
  <Override PartName="/ppt/charts/chart20.xml" ContentType="application/vnd.openxmlformats-officedocument.drawingml.chart+xml"/>
  <Override PartName="/ppt/notesSlides/notesSlide9.xml" ContentType="application/vnd.openxmlformats-officedocument.presentationml.notesSlide+xml"/>
  <Default Extension="xlsx" ContentType="application/vnd.openxmlformats-officedocument.spreadsheetml.sheet"/>
  <Override PartName="/ppt/diagrams/layout1.xml" ContentType="application/vnd.openxmlformats-officedocument.drawingml.diagramLayout+xml"/>
  <Override PartName="/ppt/diagrams/data2.xml" ContentType="application/vnd.openxmlformats-officedocument.drawingml.diagramData+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charts/chart1.xml" ContentType="application/vnd.openxmlformats-officedocument.drawingml.chart+xml"/>
  <Override PartName="/ppt/charts/chart2.xml" ContentType="application/vnd.openxmlformats-officedocument.drawingml.chart+xml"/>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rawings/drawing1.xml" ContentType="application/vnd.openxmlformats-officedocument.drawingml.chartshapes+xml"/>
  <Override PartName="/ppt/charts/chart18.xml" ContentType="application/vnd.openxmlformats-officedocument.drawingml.chart+xml"/>
  <Override PartName="/ppt/slides/slide1.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emf" ContentType="image/x-emf"/>
  <Override PartName="/ppt/charts/chart16.xml" ContentType="application/vnd.openxmlformats-officedocument.drawingml.chart+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charts/chart14.xml" ContentType="application/vnd.openxmlformats-officedocument.drawingml.chart+xml"/>
  <Override PartName="/docProps/app.xml" ContentType="application/vnd.openxmlformats-officedocument.extended-properties+xml"/>
  <Override PartName="/ppt/slides/slide11.xml" ContentType="application/vnd.openxmlformats-officedocument.presentationml.slide+xml"/>
  <Override PartName="/ppt/charts/chart8.xml" ContentType="application/vnd.openxmlformats-officedocument.drawingml.chart+xml"/>
  <Override PartName="/ppt/charts/chart12.xml" ContentType="application/vnd.openxmlformats-officedocument.drawingml.chart+xml"/>
  <Default Extension="gif" ContentType="image/gif"/>
  <Default Extension="tiff" ContentType="image/tiff"/>
  <Override PartName="/ppt/diagrams/layout2.xml" ContentType="application/vnd.openxmlformats-officedocument.drawingml.diagramLayout+xml"/>
  <Override PartName="/ppt/charts/chart6.xml" ContentType="application/vnd.openxmlformats-officedocument.drawingml.chart+xml"/>
  <Override PartName="/ppt/charts/chart10.xml" ContentType="application/vnd.openxmlformats-officedocument.drawingml.chart+xml"/>
  <Default Extension="vml" ContentType="application/vnd.openxmlformats-officedocument.vmlDrawing"/>
  <Override PartName="/ppt/notesSlides/notesSlide8.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15"/>
  </p:notesMasterIdLst>
  <p:handoutMasterIdLst>
    <p:handoutMasterId r:id="rId16"/>
  </p:handoutMasterIdLst>
  <p:sldIdLst>
    <p:sldId id="256" r:id="rId2"/>
    <p:sldId id="322" r:id="rId3"/>
    <p:sldId id="335" r:id="rId4"/>
    <p:sldId id="325" r:id="rId5"/>
    <p:sldId id="327" r:id="rId6"/>
    <p:sldId id="333" r:id="rId7"/>
    <p:sldId id="334" r:id="rId8"/>
    <p:sldId id="336" r:id="rId9"/>
    <p:sldId id="341" r:id="rId10"/>
    <p:sldId id="337" r:id="rId11"/>
    <p:sldId id="338" r:id="rId12"/>
    <p:sldId id="310" r:id="rId13"/>
    <p:sldId id="339" r:id="rId14"/>
  </p:sldIdLst>
  <p:sldSz cx="10333038" cy="7308850"/>
  <p:notesSz cx="6797675" cy="9926638"/>
  <p:defaultTextStyle>
    <a:defPPr>
      <a:defRPr lang="pl-PL"/>
    </a:defPPr>
    <a:lvl1pPr marL="0" algn="l" defTabSz="1002465" rtl="0" eaLnBrk="1" latinLnBrk="0" hangingPunct="1">
      <a:defRPr sz="2000" kern="1200">
        <a:solidFill>
          <a:schemeClr val="tx1"/>
        </a:solidFill>
        <a:latin typeface="+mn-lt"/>
        <a:ea typeface="+mn-ea"/>
        <a:cs typeface="+mn-cs"/>
      </a:defRPr>
    </a:lvl1pPr>
    <a:lvl2pPr marL="501233" algn="l" defTabSz="1002465" rtl="0" eaLnBrk="1" latinLnBrk="0" hangingPunct="1">
      <a:defRPr sz="2000" kern="1200">
        <a:solidFill>
          <a:schemeClr val="tx1"/>
        </a:solidFill>
        <a:latin typeface="+mn-lt"/>
        <a:ea typeface="+mn-ea"/>
        <a:cs typeface="+mn-cs"/>
      </a:defRPr>
    </a:lvl2pPr>
    <a:lvl3pPr marL="1002465" algn="l" defTabSz="1002465" rtl="0" eaLnBrk="1" latinLnBrk="0" hangingPunct="1">
      <a:defRPr sz="2000" kern="1200">
        <a:solidFill>
          <a:schemeClr val="tx1"/>
        </a:solidFill>
        <a:latin typeface="+mn-lt"/>
        <a:ea typeface="+mn-ea"/>
        <a:cs typeface="+mn-cs"/>
      </a:defRPr>
    </a:lvl3pPr>
    <a:lvl4pPr marL="1503698" algn="l" defTabSz="1002465" rtl="0" eaLnBrk="1" latinLnBrk="0" hangingPunct="1">
      <a:defRPr sz="2000" kern="1200">
        <a:solidFill>
          <a:schemeClr val="tx1"/>
        </a:solidFill>
        <a:latin typeface="+mn-lt"/>
        <a:ea typeface="+mn-ea"/>
        <a:cs typeface="+mn-cs"/>
      </a:defRPr>
    </a:lvl4pPr>
    <a:lvl5pPr marL="2004930" algn="l" defTabSz="1002465" rtl="0" eaLnBrk="1" latinLnBrk="0" hangingPunct="1">
      <a:defRPr sz="2000" kern="1200">
        <a:solidFill>
          <a:schemeClr val="tx1"/>
        </a:solidFill>
        <a:latin typeface="+mn-lt"/>
        <a:ea typeface="+mn-ea"/>
        <a:cs typeface="+mn-cs"/>
      </a:defRPr>
    </a:lvl5pPr>
    <a:lvl6pPr marL="2506165" algn="l" defTabSz="1002465" rtl="0" eaLnBrk="1" latinLnBrk="0" hangingPunct="1">
      <a:defRPr sz="2000" kern="1200">
        <a:solidFill>
          <a:schemeClr val="tx1"/>
        </a:solidFill>
        <a:latin typeface="+mn-lt"/>
        <a:ea typeface="+mn-ea"/>
        <a:cs typeface="+mn-cs"/>
      </a:defRPr>
    </a:lvl6pPr>
    <a:lvl7pPr marL="3007394" algn="l" defTabSz="1002465" rtl="0" eaLnBrk="1" latinLnBrk="0" hangingPunct="1">
      <a:defRPr sz="2000" kern="1200">
        <a:solidFill>
          <a:schemeClr val="tx1"/>
        </a:solidFill>
        <a:latin typeface="+mn-lt"/>
        <a:ea typeface="+mn-ea"/>
        <a:cs typeface="+mn-cs"/>
      </a:defRPr>
    </a:lvl7pPr>
    <a:lvl8pPr marL="3508629" algn="l" defTabSz="1002465" rtl="0" eaLnBrk="1" latinLnBrk="0" hangingPunct="1">
      <a:defRPr sz="2000" kern="1200">
        <a:solidFill>
          <a:schemeClr val="tx1"/>
        </a:solidFill>
        <a:latin typeface="+mn-lt"/>
        <a:ea typeface="+mn-ea"/>
        <a:cs typeface="+mn-cs"/>
      </a:defRPr>
    </a:lvl8pPr>
    <a:lvl9pPr marL="4009859" algn="l" defTabSz="1002465" rtl="0" eaLnBrk="1" latinLnBrk="0" hangingPunct="1">
      <a:defRPr sz="20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567A0"/>
    <a:srgbClr val="F8F0E0"/>
    <a:srgbClr val="F5E8CF"/>
    <a:srgbClr val="F0DCB4"/>
    <a:srgbClr val="C8D7EA"/>
    <a:srgbClr val="F8D8AA"/>
    <a:srgbClr val="B2BDEC"/>
    <a:srgbClr val="5BADFF"/>
    <a:srgbClr val="F7F8FB"/>
    <a:srgbClr val="D0D8E8"/>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637" autoAdjust="0"/>
    <p:restoredTop sz="99620" autoAdjust="0"/>
  </p:normalViewPr>
  <p:slideViewPr>
    <p:cSldViewPr>
      <p:cViewPr varScale="1">
        <p:scale>
          <a:sx n="98" d="100"/>
          <a:sy n="98" d="100"/>
        </p:scale>
        <p:origin x="-102" y="-108"/>
      </p:cViewPr>
      <p:guideLst>
        <p:guide orient="horz" pos="2302"/>
        <p:guide pos="3255"/>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91" d="100"/>
          <a:sy n="91" d="100"/>
        </p:scale>
        <p:origin x="-3690" y="-96"/>
      </p:cViewPr>
      <p:guideLst>
        <p:guide orient="horz" pos="3127"/>
        <p:guide pos="2141"/>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package" Target="../embeddings/Arkusz_programu_Microsoft_Office_Excel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Arkusz_programu_Microsoft_Office_Excel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Arkusz_programu_Microsoft_Office_Excel11.xlsx"/></Relationships>
</file>

<file path=ppt/charts/_rels/chart1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Arkusz_programu_Microsoft_Office_Excel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Arkusz_programu_Microsoft_Office_Excel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Arkusz_programu_Microsoft_Office_Excel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Arkusz_programu_Microsoft_Office_Excel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Arkusz_programu_Microsoft_Office_Excel16.xlsx"/></Relationships>
</file>

<file path=ppt/charts/_rels/chart17.xml.rels><?xml version="1.0" encoding="UTF-8" standalone="yes"?>
<Relationships xmlns="http://schemas.openxmlformats.org/package/2006/relationships"><Relationship Id="rId1" Type="http://schemas.openxmlformats.org/officeDocument/2006/relationships/package" Target="../embeddings/Arkusz_programu_Microsoft_Office_Excel17.xlsx"/></Relationships>
</file>

<file path=ppt/charts/_rels/chart18.xml.rels><?xml version="1.0" encoding="UTF-8" standalone="yes"?>
<Relationships xmlns="http://schemas.openxmlformats.org/package/2006/relationships"><Relationship Id="rId1" Type="http://schemas.openxmlformats.org/officeDocument/2006/relationships/package" Target="../embeddings/Arkusz_programu_Microsoft_Office_Excel19.xlsx"/></Relationships>
</file>

<file path=ppt/charts/_rels/chart19.xml.rels><?xml version="1.0" encoding="UTF-8" standalone="yes"?>
<Relationships xmlns="http://schemas.openxmlformats.org/package/2006/relationships"><Relationship Id="rId1" Type="http://schemas.openxmlformats.org/officeDocument/2006/relationships/package" Target="../embeddings/Arkusz_programu_Microsoft_Office_Excel20.xlsx"/></Relationships>
</file>

<file path=ppt/charts/_rels/chart2.xml.rels><?xml version="1.0" encoding="UTF-8" standalone="yes"?>
<Relationships xmlns="http://schemas.openxmlformats.org/package/2006/relationships"><Relationship Id="rId1" Type="http://schemas.openxmlformats.org/officeDocument/2006/relationships/package" Target="../embeddings/Arkusz_programu_Microsoft_Office_Excel2.xlsx"/></Relationships>
</file>

<file path=ppt/charts/_rels/chart20.xml.rels><?xml version="1.0" encoding="UTF-8" standalone="yes"?>
<Relationships xmlns="http://schemas.openxmlformats.org/package/2006/relationships"><Relationship Id="rId1" Type="http://schemas.openxmlformats.org/officeDocument/2006/relationships/package" Target="../embeddings/Arkusz_programu_Microsoft_Office_Excel21.xlsx"/></Relationships>
</file>

<file path=ppt/charts/_rels/chart3.xml.rels><?xml version="1.0" encoding="UTF-8" standalone="yes"?>
<Relationships xmlns="http://schemas.openxmlformats.org/package/2006/relationships"><Relationship Id="rId1" Type="http://schemas.openxmlformats.org/officeDocument/2006/relationships/package" Target="../embeddings/Arkusz_programu_Microsoft_Office_Excel3.xlsx"/></Relationships>
</file>

<file path=ppt/charts/_rels/chart4.xml.rels><?xml version="1.0" encoding="UTF-8" standalone="yes"?>
<Relationships xmlns="http://schemas.openxmlformats.org/package/2006/relationships"><Relationship Id="rId1" Type="http://schemas.openxmlformats.org/officeDocument/2006/relationships/package" Target="../embeddings/Arkusz_programu_Microsoft_Office_Excel4.xlsx"/></Relationships>
</file>

<file path=ppt/charts/_rels/chart5.xml.rels><?xml version="1.0" encoding="UTF-8" standalone="yes"?>
<Relationships xmlns="http://schemas.openxmlformats.org/package/2006/relationships"><Relationship Id="rId1" Type="http://schemas.openxmlformats.org/officeDocument/2006/relationships/package" Target="../embeddings/Arkusz_programu_Microsoft_Office_Excel5.xlsx"/></Relationships>
</file>

<file path=ppt/charts/_rels/chart6.xml.rels><?xml version="1.0" encoding="UTF-8" standalone="yes"?>
<Relationships xmlns="http://schemas.openxmlformats.org/package/2006/relationships"><Relationship Id="rId1" Type="http://schemas.openxmlformats.org/officeDocument/2006/relationships/package" Target="../embeddings/Arkusz_programu_Microsoft_Office_Excel6.xlsx"/></Relationships>
</file>

<file path=ppt/charts/_rels/chart7.xml.rels><?xml version="1.0" encoding="UTF-8" standalone="yes"?>
<Relationships xmlns="http://schemas.openxmlformats.org/package/2006/relationships"><Relationship Id="rId1" Type="http://schemas.openxmlformats.org/officeDocument/2006/relationships/package" Target="../embeddings/Arkusz_programu_Microsoft_Office_Excel7.xlsx"/></Relationships>
</file>

<file path=ppt/charts/_rels/chart8.xml.rels><?xml version="1.0" encoding="UTF-8" standalone="yes"?>
<Relationships xmlns="http://schemas.openxmlformats.org/package/2006/relationships"><Relationship Id="rId1" Type="http://schemas.openxmlformats.org/officeDocument/2006/relationships/package" Target="../embeddings/Arkusz_programu_Microsoft_Office_Excel8.xlsx"/></Relationships>
</file>

<file path=ppt/charts/_rels/chart9.xml.rels><?xml version="1.0" encoding="UTF-8" standalone="yes"?>
<Relationships xmlns="http://schemas.openxmlformats.org/package/2006/relationships"><Relationship Id="rId1" Type="http://schemas.openxmlformats.org/officeDocument/2006/relationships/package" Target="../embeddings/Arkusz_programu_Microsoft_Office_Excel9.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pl-PL"/>
  <c:style val="1"/>
  <c:chart>
    <c:autoTitleDeleted val="1"/>
    <c:plotArea>
      <c:layout/>
      <c:pieChart>
        <c:varyColors val="1"/>
        <c:ser>
          <c:idx val="0"/>
          <c:order val="0"/>
          <c:tx>
            <c:strRef>
              <c:f>Arkusz1!$B$1</c:f>
              <c:strCache>
                <c:ptCount val="1"/>
                <c:pt idx="0">
                  <c:v>Kolumna1</c:v>
                </c:pt>
              </c:strCache>
            </c:strRef>
          </c:tx>
          <c:explosion val="1"/>
          <c:dPt>
            <c:idx val="0"/>
            <c:spPr>
              <a:solidFill>
                <a:srgbClr val="4F81BD"/>
              </a:solidFill>
            </c:spPr>
          </c:dPt>
          <c:dPt>
            <c:idx val="1"/>
            <c:spPr>
              <a:solidFill>
                <a:srgbClr val="D0D8E8"/>
              </a:solidFill>
            </c:spPr>
          </c:dPt>
          <c:dPt>
            <c:idx val="2"/>
            <c:spPr>
              <a:solidFill>
                <a:srgbClr val="F0DCB4"/>
              </a:solidFill>
            </c:spPr>
          </c:dPt>
          <c:dLbls>
            <c:dLbl>
              <c:idx val="0"/>
              <c:layout>
                <c:manualLayout>
                  <c:x val="-1.461089238845144E-2"/>
                  <c:y val="-8.4072834645669295E-2"/>
                </c:manualLayout>
              </c:layout>
              <c:showVal val="1"/>
            </c:dLbl>
            <c:dLbl>
              <c:idx val="1"/>
              <c:layout>
                <c:manualLayout>
                  <c:x val="1.1450131233596127E-2"/>
                  <c:y val="2.6573326771654446E-2"/>
                </c:manualLayout>
              </c:layout>
              <c:showVal val="1"/>
            </c:dLbl>
            <c:dLbl>
              <c:idx val="2"/>
              <c:layout>
                <c:manualLayout>
                  <c:x val="-2.5396161417322875E-3"/>
                  <c:y val="1.5566929133858331E-2"/>
                </c:manualLayout>
              </c:layout>
              <c:showVal val="1"/>
            </c:dLbl>
            <c:txPr>
              <a:bodyPr/>
              <a:lstStyle/>
              <a:p>
                <a:pPr>
                  <a:defRPr sz="1600"/>
                </a:pPr>
                <a:endParaRPr lang="pl-PL"/>
              </a:p>
            </c:txPr>
            <c:showVal val="1"/>
          </c:dLbls>
          <c:cat>
            <c:strRef>
              <c:f>Arkusz1!$A$2:$A$4</c:f>
              <c:strCache>
                <c:ptCount val="3"/>
                <c:pt idx="0">
                  <c:v>Foreign</c:v>
                </c:pt>
                <c:pt idx="1">
                  <c:v>Polish Institutional</c:v>
                </c:pt>
                <c:pt idx="2">
                  <c:v>Polish Retail</c:v>
                </c:pt>
              </c:strCache>
            </c:strRef>
          </c:cat>
          <c:val>
            <c:numRef>
              <c:f>Arkusz1!$B$2:$B$4</c:f>
              <c:numCache>
                <c:formatCode>0%</c:formatCode>
                <c:ptCount val="3"/>
                <c:pt idx="0">
                  <c:v>0.49000000000000032</c:v>
                </c:pt>
                <c:pt idx="1">
                  <c:v>0.37000000000000038</c:v>
                </c:pt>
                <c:pt idx="2">
                  <c:v>0.14000000000000001</c:v>
                </c:pt>
              </c:numCache>
            </c:numRef>
          </c:val>
        </c:ser>
        <c:firstSliceAng val="0"/>
      </c:pieChart>
    </c:plotArea>
    <c:legend>
      <c:legendPos val="r"/>
      <c:layout/>
      <c:txPr>
        <a:bodyPr/>
        <a:lstStyle/>
        <a:p>
          <a:pPr>
            <a:defRPr sz="1400"/>
          </a:pPr>
          <a:endParaRPr lang="pl-PL"/>
        </a:p>
      </c:txPr>
    </c:legend>
    <c:plotVisOnly val="1"/>
  </c:chart>
  <c:txPr>
    <a:bodyPr/>
    <a:lstStyle/>
    <a:p>
      <a:pPr>
        <a:defRPr sz="1800"/>
      </a:pPr>
      <a:endParaRPr lang="pl-PL"/>
    </a:p>
  </c:txPr>
  <c:externalData r:id="rId1"/>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pl-PL"/>
  <c:chart>
    <c:plotArea>
      <c:layout>
        <c:manualLayout>
          <c:layoutTarget val="inner"/>
          <c:xMode val="edge"/>
          <c:yMode val="edge"/>
          <c:x val="6.1816967055343425E-2"/>
          <c:y val="5.770609792770362E-2"/>
          <c:w val="0.90731785346264349"/>
          <c:h val="0.74495391773597264"/>
        </c:manualLayout>
      </c:layout>
      <c:barChart>
        <c:barDir val="col"/>
        <c:grouping val="clustered"/>
        <c:ser>
          <c:idx val="3"/>
          <c:order val="3"/>
          <c:tx>
            <c:strRef>
              <c:f>Arkusz1!$E$1</c:f>
              <c:strCache>
                <c:ptCount val="1"/>
                <c:pt idx="0">
                  <c:v>Value of equities trading in CEE</c:v>
                </c:pt>
              </c:strCache>
            </c:strRef>
          </c:tx>
          <c:spPr>
            <a:solidFill>
              <a:schemeClr val="bg1">
                <a:lumMod val="75000"/>
              </a:schemeClr>
            </a:solidFill>
          </c:spPr>
          <c:cat>
            <c:strRef>
              <c:f>Arkusz1!$A$4:$A$8</c:f>
              <c:strCache>
                <c:ptCount val="5"/>
                <c:pt idx="0">
                  <c:v>Q3/12</c:v>
                </c:pt>
                <c:pt idx="1">
                  <c:v>Q4/12</c:v>
                </c:pt>
                <c:pt idx="2">
                  <c:v>Q1/13</c:v>
                </c:pt>
                <c:pt idx="3">
                  <c:v>Q2/13</c:v>
                </c:pt>
                <c:pt idx="4">
                  <c:v>Q3/13</c:v>
                </c:pt>
              </c:strCache>
            </c:strRef>
          </c:cat>
          <c:val>
            <c:numRef>
              <c:f>Arkusz1!$E$4:$E$8</c:f>
              <c:numCache>
                <c:formatCode>0.00</c:formatCode>
                <c:ptCount val="5"/>
                <c:pt idx="0">
                  <c:v>19.299959063000031</c:v>
                </c:pt>
                <c:pt idx="1">
                  <c:v>20.141284850000005</c:v>
                </c:pt>
                <c:pt idx="2">
                  <c:v>22.814776779000031</c:v>
                </c:pt>
                <c:pt idx="3">
                  <c:v>22.236785812000001</c:v>
                </c:pt>
                <c:pt idx="4">
                  <c:v>21.658975333000114</c:v>
                </c:pt>
              </c:numCache>
            </c:numRef>
          </c:val>
        </c:ser>
        <c:axId val="98815360"/>
        <c:axId val="98825344"/>
      </c:barChart>
      <c:lineChart>
        <c:grouping val="standard"/>
        <c:ser>
          <c:idx val="0"/>
          <c:order val="0"/>
          <c:tx>
            <c:strRef>
              <c:f>Arkusz1!$B$1</c:f>
              <c:strCache>
                <c:ptCount val="1"/>
                <c:pt idx="0">
                  <c:v>WSE's share</c:v>
                </c:pt>
              </c:strCache>
            </c:strRef>
          </c:tx>
          <c:marker>
            <c:spPr>
              <a:solidFill>
                <a:schemeClr val="tx2">
                  <a:lumMod val="60000"/>
                  <a:lumOff val="40000"/>
                </a:schemeClr>
              </a:solidFill>
            </c:spPr>
          </c:marker>
          <c:dLbls>
            <c:spPr>
              <a:solidFill>
                <a:schemeClr val="accent1">
                  <a:lumMod val="20000"/>
                  <a:lumOff val="80000"/>
                </a:schemeClr>
              </a:solidFill>
            </c:spPr>
            <c:txPr>
              <a:bodyPr/>
              <a:lstStyle/>
              <a:p>
                <a:pPr>
                  <a:defRPr sz="800" b="1"/>
                </a:pPr>
                <a:endParaRPr lang="pl-PL"/>
              </a:p>
            </c:txPr>
            <c:dLblPos val="t"/>
            <c:showVal val="1"/>
          </c:dLbls>
          <c:cat>
            <c:strRef>
              <c:f>Arkusz1!$A$2:$A$8</c:f>
              <c:strCache>
                <c:ptCount val="7"/>
                <c:pt idx="0">
                  <c:v>Q1/12</c:v>
                </c:pt>
                <c:pt idx="1">
                  <c:v>Q2/12</c:v>
                </c:pt>
                <c:pt idx="2">
                  <c:v>Q3/12</c:v>
                </c:pt>
                <c:pt idx="3">
                  <c:v>Q4/12</c:v>
                </c:pt>
                <c:pt idx="4">
                  <c:v>Q1/13</c:v>
                </c:pt>
                <c:pt idx="5">
                  <c:v>Q2/13</c:v>
                </c:pt>
                <c:pt idx="6">
                  <c:v>Q3/13</c:v>
                </c:pt>
              </c:strCache>
            </c:strRef>
          </c:cat>
          <c:val>
            <c:numRef>
              <c:f>Arkusz1!$B$4:$B$8</c:f>
              <c:numCache>
                <c:formatCode>0.0%</c:formatCode>
                <c:ptCount val="5"/>
                <c:pt idx="0">
                  <c:v>0.56883907598783701</c:v>
                </c:pt>
                <c:pt idx="1">
                  <c:v>0.55206762536800102</c:v>
                </c:pt>
                <c:pt idx="2">
                  <c:v>0.59442599436181798</c:v>
                </c:pt>
                <c:pt idx="3">
                  <c:v>0.60106911151643005</c:v>
                </c:pt>
                <c:pt idx="4">
                  <c:v>0.58434784214914004</c:v>
                </c:pt>
              </c:numCache>
            </c:numRef>
          </c:val>
        </c:ser>
        <c:ser>
          <c:idx val="1"/>
          <c:order val="1"/>
          <c:tx>
            <c:strRef>
              <c:f>Arkusz1!$C$1</c:f>
              <c:strCache>
                <c:ptCount val="1"/>
                <c:pt idx="0">
                  <c:v>CEESEG's share</c:v>
                </c:pt>
              </c:strCache>
            </c:strRef>
          </c:tx>
          <c:dLbls>
            <c:spPr>
              <a:solidFill>
                <a:schemeClr val="accent2">
                  <a:lumMod val="40000"/>
                  <a:lumOff val="60000"/>
                </a:schemeClr>
              </a:solidFill>
            </c:spPr>
            <c:txPr>
              <a:bodyPr/>
              <a:lstStyle/>
              <a:p>
                <a:pPr>
                  <a:defRPr sz="900" b="1"/>
                </a:pPr>
                <a:endParaRPr lang="pl-PL"/>
              </a:p>
            </c:txPr>
            <c:dLblPos val="b"/>
            <c:showVal val="1"/>
          </c:dLbls>
          <c:cat>
            <c:strRef>
              <c:f>Arkusz1!$A$2:$A$8</c:f>
              <c:strCache>
                <c:ptCount val="7"/>
                <c:pt idx="0">
                  <c:v>Q1/12</c:v>
                </c:pt>
                <c:pt idx="1">
                  <c:v>Q2/12</c:v>
                </c:pt>
                <c:pt idx="2">
                  <c:v>Q3/12</c:v>
                </c:pt>
                <c:pt idx="3">
                  <c:v>Q4/12</c:v>
                </c:pt>
                <c:pt idx="4">
                  <c:v>Q1/13</c:v>
                </c:pt>
                <c:pt idx="5">
                  <c:v>Q2/13</c:v>
                </c:pt>
                <c:pt idx="6">
                  <c:v>Q3/13</c:v>
                </c:pt>
              </c:strCache>
            </c:strRef>
          </c:cat>
          <c:val>
            <c:numRef>
              <c:f>Arkusz1!$C$4:$C$8</c:f>
              <c:numCache>
                <c:formatCode>0.0%</c:formatCode>
                <c:ptCount val="5"/>
                <c:pt idx="0">
                  <c:v>0.40699842975620332</c:v>
                </c:pt>
                <c:pt idx="1">
                  <c:v>0.42517437193189139</c:v>
                </c:pt>
                <c:pt idx="2">
                  <c:v>0.38091782887831238</c:v>
                </c:pt>
                <c:pt idx="3">
                  <c:v>0.36633433275253202</c:v>
                </c:pt>
                <c:pt idx="4">
                  <c:v>0.38902159730346847</c:v>
                </c:pt>
              </c:numCache>
            </c:numRef>
          </c:val>
        </c:ser>
        <c:ser>
          <c:idx val="2"/>
          <c:order val="2"/>
          <c:tx>
            <c:strRef>
              <c:f>Arkusz1!$D$1</c:f>
              <c:strCache>
                <c:ptCount val="1"/>
                <c:pt idx="0">
                  <c:v>Others' share</c:v>
                </c:pt>
              </c:strCache>
            </c:strRef>
          </c:tx>
          <c:dLbls>
            <c:spPr>
              <a:solidFill>
                <a:schemeClr val="accent3">
                  <a:lumMod val="40000"/>
                  <a:lumOff val="60000"/>
                </a:schemeClr>
              </a:solidFill>
            </c:spPr>
            <c:txPr>
              <a:bodyPr/>
              <a:lstStyle/>
              <a:p>
                <a:pPr>
                  <a:defRPr sz="900" b="1"/>
                </a:pPr>
                <a:endParaRPr lang="pl-PL"/>
              </a:p>
            </c:txPr>
            <c:dLblPos val="t"/>
            <c:showVal val="1"/>
          </c:dLbls>
          <c:cat>
            <c:strRef>
              <c:f>Arkusz1!$A$2:$A$8</c:f>
              <c:strCache>
                <c:ptCount val="7"/>
                <c:pt idx="0">
                  <c:v>Q1/12</c:v>
                </c:pt>
                <c:pt idx="1">
                  <c:v>Q2/12</c:v>
                </c:pt>
                <c:pt idx="2">
                  <c:v>Q3/12</c:v>
                </c:pt>
                <c:pt idx="3">
                  <c:v>Q4/12</c:v>
                </c:pt>
                <c:pt idx="4">
                  <c:v>Q1/13</c:v>
                </c:pt>
                <c:pt idx="5">
                  <c:v>Q2/13</c:v>
                </c:pt>
                <c:pt idx="6">
                  <c:v>Q3/13</c:v>
                </c:pt>
              </c:strCache>
            </c:strRef>
          </c:cat>
          <c:val>
            <c:numRef>
              <c:f>Arkusz1!$D$4:$D$8</c:f>
              <c:numCache>
                <c:formatCode>0.0%</c:formatCode>
                <c:ptCount val="5"/>
                <c:pt idx="0">
                  <c:v>2.4162494255959767E-2</c:v>
                </c:pt>
                <c:pt idx="1">
                  <c:v>2.2758002700110806E-2</c:v>
                </c:pt>
                <c:pt idx="2">
                  <c:v>2.4656176759870002E-2</c:v>
                </c:pt>
                <c:pt idx="3">
                  <c:v>3.2596555731037397E-2</c:v>
                </c:pt>
                <c:pt idx="4">
                  <c:v>2.6630560547395411E-2</c:v>
                </c:pt>
              </c:numCache>
            </c:numRef>
          </c:val>
        </c:ser>
        <c:marker val="1"/>
        <c:axId val="95105408"/>
        <c:axId val="98826880"/>
      </c:lineChart>
      <c:catAx>
        <c:axId val="98815360"/>
        <c:scaling>
          <c:orientation val="minMax"/>
        </c:scaling>
        <c:axPos val="b"/>
        <c:tickLblPos val="nextTo"/>
        <c:txPr>
          <a:bodyPr/>
          <a:lstStyle/>
          <a:p>
            <a:pPr>
              <a:defRPr sz="900"/>
            </a:pPr>
            <a:endParaRPr lang="pl-PL"/>
          </a:p>
        </c:txPr>
        <c:crossAx val="98825344"/>
        <c:crosses val="autoZero"/>
        <c:auto val="1"/>
        <c:lblAlgn val="ctr"/>
        <c:lblOffset val="100"/>
      </c:catAx>
      <c:valAx>
        <c:axId val="98825344"/>
        <c:scaling>
          <c:orientation val="minMax"/>
          <c:max val="30"/>
          <c:min val="0"/>
        </c:scaling>
        <c:axPos val="l"/>
        <c:numFmt formatCode="0" sourceLinked="0"/>
        <c:tickLblPos val="nextTo"/>
        <c:txPr>
          <a:bodyPr/>
          <a:lstStyle/>
          <a:p>
            <a:pPr>
              <a:defRPr sz="800"/>
            </a:pPr>
            <a:endParaRPr lang="pl-PL"/>
          </a:p>
        </c:txPr>
        <c:crossAx val="98815360"/>
        <c:crosses val="autoZero"/>
        <c:crossBetween val="between"/>
      </c:valAx>
      <c:valAx>
        <c:axId val="98826880"/>
        <c:scaling>
          <c:orientation val="minMax"/>
        </c:scaling>
        <c:axPos val="r"/>
        <c:numFmt formatCode="0.0%" sourceLinked="1"/>
        <c:tickLblPos val="nextTo"/>
        <c:spPr>
          <a:ln>
            <a:solidFill>
              <a:schemeClr val="bg1"/>
            </a:solidFill>
          </a:ln>
        </c:spPr>
        <c:txPr>
          <a:bodyPr/>
          <a:lstStyle/>
          <a:p>
            <a:pPr>
              <a:defRPr sz="100">
                <a:solidFill>
                  <a:schemeClr val="bg1"/>
                </a:solidFill>
              </a:defRPr>
            </a:pPr>
            <a:endParaRPr lang="pl-PL"/>
          </a:p>
        </c:txPr>
        <c:crossAx val="95105408"/>
        <c:crosses val="max"/>
        <c:crossBetween val="between"/>
      </c:valAx>
      <c:catAx>
        <c:axId val="95105408"/>
        <c:scaling>
          <c:orientation val="minMax"/>
        </c:scaling>
        <c:delete val="1"/>
        <c:axPos val="b"/>
        <c:tickLblPos val="none"/>
        <c:crossAx val="98826880"/>
        <c:crosses val="autoZero"/>
        <c:auto val="1"/>
        <c:lblAlgn val="ctr"/>
        <c:lblOffset val="100"/>
      </c:catAx>
      <c:spPr>
        <a:noFill/>
        <a:ln>
          <a:noFill/>
        </a:ln>
      </c:spPr>
    </c:plotArea>
    <c:legend>
      <c:legendPos val="b"/>
      <c:layout>
        <c:manualLayout>
          <c:xMode val="edge"/>
          <c:yMode val="edge"/>
          <c:x val="1.2793031406921899E-2"/>
          <c:y val="0.85616021889489091"/>
          <c:w val="0.98720696859307799"/>
          <c:h val="0.14383978110511544"/>
        </c:manualLayout>
      </c:layout>
      <c:txPr>
        <a:bodyPr/>
        <a:lstStyle/>
        <a:p>
          <a:pPr>
            <a:defRPr lang="pl-PL" sz="700"/>
          </a:pPr>
          <a:endParaRPr lang="pl-PL"/>
        </a:p>
      </c:txPr>
    </c:legend>
    <c:plotVisOnly val="1"/>
    <c:dispBlanksAs val="zero"/>
  </c:chart>
  <c:txPr>
    <a:bodyPr/>
    <a:lstStyle/>
    <a:p>
      <a:pPr>
        <a:defRPr sz="1800"/>
      </a:pPr>
      <a:endParaRPr lang="pl-PL"/>
    </a:p>
  </c:txPr>
  <c:externalData r:id="rId1"/>
</c:chartSpace>
</file>

<file path=ppt/charts/chart11.xml><?xml version="1.0" encoding="utf-8"?>
<c:chartSpace xmlns:c="http://schemas.openxmlformats.org/drawingml/2006/chart" xmlns:a="http://schemas.openxmlformats.org/drawingml/2006/main" xmlns:r="http://schemas.openxmlformats.org/officeDocument/2006/relationships">
  <c:date1904 val="1"/>
  <c:lang val="pl-PL"/>
  <c:chart>
    <c:autoTitleDeleted val="1"/>
    <c:plotArea>
      <c:layout>
        <c:manualLayout>
          <c:layoutTarget val="inner"/>
          <c:xMode val="edge"/>
          <c:yMode val="edge"/>
          <c:x val="0"/>
          <c:y val="0"/>
          <c:w val="0.82624368686868865"/>
          <c:h val="1"/>
        </c:manualLayout>
      </c:layout>
      <c:doughnutChart>
        <c:varyColors val="1"/>
        <c:ser>
          <c:idx val="0"/>
          <c:order val="0"/>
          <c:tx>
            <c:strRef>
              <c:f>Arkusz1!$B$1</c:f>
              <c:strCache>
                <c:ptCount val="1"/>
                <c:pt idx="0">
                  <c:v>Q3 2013</c:v>
                </c:pt>
              </c:strCache>
            </c:strRef>
          </c:tx>
          <c:spPr>
            <a:effectLst>
              <a:outerShdw blurRad="50800" dist="38100" dir="2700000" algn="tl" rotWithShape="0">
                <a:prstClr val="black">
                  <a:alpha val="40000"/>
                </a:prstClr>
              </a:outerShdw>
            </a:effectLst>
            <a:scene3d>
              <a:camera prst="orthographicFront"/>
              <a:lightRig rig="threePt" dir="t"/>
            </a:scene3d>
            <a:sp3d/>
          </c:spPr>
          <c:explosion val="7"/>
          <c:dPt>
            <c:idx val="0"/>
            <c:spPr>
              <a:solidFill>
                <a:srgbClr val="DDD9C3"/>
              </a:solidFill>
              <a:effectLst>
                <a:outerShdw blurRad="50800" dist="38100" dir="2700000" algn="tl" rotWithShape="0">
                  <a:prstClr val="black">
                    <a:alpha val="40000"/>
                  </a:prstClr>
                </a:outerShdw>
              </a:effectLst>
              <a:scene3d>
                <a:camera prst="orthographicFront"/>
                <a:lightRig rig="threePt" dir="t"/>
              </a:scene3d>
              <a:sp3d/>
            </c:spPr>
          </c:dPt>
          <c:dPt>
            <c:idx val="2"/>
            <c:spPr>
              <a:solidFill>
                <a:srgbClr val="4F81BD"/>
              </a:solidFill>
              <a:effectLst>
                <a:outerShdw blurRad="50800" dist="38100" dir="2700000" algn="tl" rotWithShape="0">
                  <a:prstClr val="black">
                    <a:alpha val="40000"/>
                  </a:prstClr>
                </a:outerShdw>
              </a:effectLst>
              <a:scene3d>
                <a:camera prst="orthographicFront"/>
                <a:lightRig rig="threePt" dir="t"/>
              </a:scene3d>
              <a:sp3d/>
            </c:spPr>
          </c:dPt>
          <c:dPt>
            <c:idx val="3"/>
            <c:spPr>
              <a:solidFill>
                <a:schemeClr val="accent4">
                  <a:lumMod val="75000"/>
                </a:schemeClr>
              </a:solidFill>
              <a:effectLst>
                <a:outerShdw blurRad="50800" dist="38100" dir="2700000" algn="tl" rotWithShape="0">
                  <a:prstClr val="black">
                    <a:alpha val="40000"/>
                  </a:prstClr>
                </a:outerShdw>
              </a:effectLst>
              <a:scene3d>
                <a:camera prst="orthographicFront"/>
                <a:lightRig rig="threePt" dir="t"/>
              </a:scene3d>
              <a:sp3d/>
            </c:spPr>
          </c:dPt>
          <c:dLbls>
            <c:dLbl>
              <c:idx val="0"/>
              <c:numFmt formatCode="0.0%" sourceLinked="0"/>
              <c:spPr/>
              <c:txPr>
                <a:bodyPr/>
                <a:lstStyle/>
                <a:p>
                  <a:pPr>
                    <a:defRPr sz="1200" b="0">
                      <a:solidFill>
                        <a:schemeClr val="tx1"/>
                      </a:solidFill>
                    </a:defRPr>
                  </a:pPr>
                  <a:endParaRPr lang="pl-PL"/>
                </a:p>
              </c:txPr>
            </c:dLbl>
            <c:dLbl>
              <c:idx val="1"/>
              <c:layout>
                <c:manualLayout>
                  <c:x val="0.35797220453726036"/>
                  <c:y val="0.45601394254666283"/>
                </c:manualLayout>
              </c:layout>
              <c:numFmt formatCode="0.0%" sourceLinked="0"/>
              <c:spPr/>
              <c:txPr>
                <a:bodyPr/>
                <a:lstStyle/>
                <a:p>
                  <a:pPr>
                    <a:defRPr sz="1050">
                      <a:solidFill>
                        <a:schemeClr val="tx1"/>
                      </a:solidFill>
                    </a:defRPr>
                  </a:pPr>
                  <a:endParaRPr lang="pl-PL"/>
                </a:p>
              </c:txPr>
              <c:showPercent val="1"/>
            </c:dLbl>
            <c:dLbl>
              <c:idx val="2"/>
              <c:layout>
                <c:manualLayout>
                  <c:x val="1.9206920999297643E-2"/>
                  <c:y val="6.3689284161334118E-3"/>
                </c:manualLayout>
              </c:layout>
              <c:numFmt formatCode="0.0%" sourceLinked="0"/>
              <c:spPr/>
              <c:txPr>
                <a:bodyPr/>
                <a:lstStyle/>
                <a:p>
                  <a:pPr>
                    <a:defRPr sz="1200">
                      <a:solidFill>
                        <a:schemeClr val="bg1"/>
                      </a:solidFill>
                    </a:defRPr>
                  </a:pPr>
                  <a:endParaRPr lang="pl-PL"/>
                </a:p>
              </c:txPr>
              <c:showPercent val="1"/>
            </c:dLbl>
            <c:dLbl>
              <c:idx val="3"/>
              <c:layout>
                <c:manualLayout>
                  <c:x val="1.9385378528022901E-2"/>
                  <c:y val="1.7852458925953611E-2"/>
                </c:manualLayout>
              </c:layout>
              <c:numFmt formatCode="0.0%" sourceLinked="0"/>
              <c:spPr/>
              <c:txPr>
                <a:bodyPr/>
                <a:lstStyle/>
                <a:p>
                  <a:pPr>
                    <a:defRPr sz="1100">
                      <a:solidFill>
                        <a:schemeClr val="bg1"/>
                      </a:solidFill>
                    </a:defRPr>
                  </a:pPr>
                  <a:endParaRPr lang="pl-PL"/>
                </a:p>
              </c:txPr>
              <c:showPercent val="1"/>
            </c:dLbl>
            <c:dLbl>
              <c:idx val="4"/>
              <c:layout>
                <c:manualLayout>
                  <c:x val="6.9269007242587534E-3"/>
                  <c:y val="6.2465551163825433E-3"/>
                </c:manualLayout>
              </c:layout>
              <c:numFmt formatCode="0.0%" sourceLinked="0"/>
              <c:spPr/>
              <c:txPr>
                <a:bodyPr/>
                <a:lstStyle/>
                <a:p>
                  <a:pPr>
                    <a:defRPr sz="1100">
                      <a:solidFill>
                        <a:srgbClr val="000000"/>
                      </a:solidFill>
                    </a:defRPr>
                  </a:pPr>
                  <a:endParaRPr lang="pl-PL"/>
                </a:p>
              </c:txPr>
              <c:showPercent val="1"/>
            </c:dLbl>
            <c:dLbl>
              <c:idx val="5"/>
              <c:layout>
                <c:manualLayout>
                  <c:x val="0.12173837930633492"/>
                  <c:y val="0.14558992766188392"/>
                </c:manualLayout>
              </c:layout>
              <c:numFmt formatCode="0.0%" sourceLinked="0"/>
              <c:spPr/>
              <c:txPr>
                <a:bodyPr/>
                <a:lstStyle/>
                <a:p>
                  <a:pPr>
                    <a:defRPr sz="1050">
                      <a:solidFill>
                        <a:srgbClr val="000000"/>
                      </a:solidFill>
                    </a:defRPr>
                  </a:pPr>
                  <a:endParaRPr lang="pl-PL"/>
                </a:p>
              </c:txPr>
              <c:showPercent val="1"/>
              <c:separator>; </c:separator>
            </c:dLbl>
            <c:numFmt formatCode="0.0%" sourceLinked="0"/>
            <c:txPr>
              <a:bodyPr/>
              <a:lstStyle/>
              <a:p>
                <a:pPr>
                  <a:defRPr sz="1200"/>
                </a:pPr>
                <a:endParaRPr lang="pl-PL"/>
              </a:p>
            </c:txPr>
            <c:showPercent val="1"/>
            <c:showLeaderLines val="1"/>
          </c:dLbls>
          <c:cat>
            <c:strRef>
              <c:f>Arkusz1!$A$2:$A$7</c:f>
              <c:strCache>
                <c:ptCount val="6"/>
                <c:pt idx="0">
                  <c:v>WIG20 futures</c:v>
                </c:pt>
                <c:pt idx="1">
                  <c:v>mWIG40 futures</c:v>
                </c:pt>
                <c:pt idx="2">
                  <c:v>stock futures</c:v>
                </c:pt>
                <c:pt idx="3">
                  <c:v>currency futures</c:v>
                </c:pt>
                <c:pt idx="4">
                  <c:v>option</c:v>
                </c:pt>
                <c:pt idx="5">
                  <c:v>miniWIG20 particiaption units</c:v>
                </c:pt>
              </c:strCache>
            </c:strRef>
          </c:cat>
          <c:val>
            <c:numRef>
              <c:f>Arkusz1!$B$2:$B$7</c:f>
              <c:numCache>
                <c:formatCode>#,##0</c:formatCode>
                <c:ptCount val="6"/>
                <c:pt idx="0">
                  <c:v>2077759</c:v>
                </c:pt>
                <c:pt idx="1">
                  <c:v>30298</c:v>
                </c:pt>
                <c:pt idx="2">
                  <c:v>135355</c:v>
                </c:pt>
                <c:pt idx="3">
                  <c:v>945762</c:v>
                </c:pt>
                <c:pt idx="4">
                  <c:v>239152</c:v>
                </c:pt>
                <c:pt idx="5">
                  <c:v>1986</c:v>
                </c:pt>
              </c:numCache>
            </c:numRef>
          </c:val>
        </c:ser>
        <c:firstSliceAng val="106"/>
        <c:holeSize val="50"/>
      </c:doughnutChart>
    </c:plotArea>
    <c:plotVisOnly val="1"/>
    <c:dispBlanksAs val="zero"/>
  </c:chart>
  <c:txPr>
    <a:bodyPr/>
    <a:lstStyle/>
    <a:p>
      <a:pPr>
        <a:defRPr sz="1800"/>
      </a:pPr>
      <a:endParaRPr lang="pl-PL"/>
    </a:p>
  </c:txPr>
  <c:externalData r:id="rId1"/>
</c:chartSpace>
</file>

<file path=ppt/charts/chart12.xml><?xml version="1.0" encoding="utf-8"?>
<c:chartSpace xmlns:c="http://schemas.openxmlformats.org/drawingml/2006/chart" xmlns:a="http://schemas.openxmlformats.org/drawingml/2006/main" xmlns:r="http://schemas.openxmlformats.org/officeDocument/2006/relationships">
  <c:date1904 val="1"/>
  <c:lang val="pl-PL"/>
  <c:chart>
    <c:autoTitleDeleted val="1"/>
    <c:plotArea>
      <c:layout>
        <c:manualLayout>
          <c:layoutTarget val="inner"/>
          <c:xMode val="edge"/>
          <c:yMode val="edge"/>
          <c:x val="3.2807506791739396E-2"/>
          <c:y val="5.6462877577811404E-2"/>
          <c:w val="0.93137913740788991"/>
          <c:h val="0.54396546428086423"/>
        </c:manualLayout>
      </c:layout>
      <c:barChart>
        <c:barDir val="col"/>
        <c:grouping val="clustered"/>
        <c:ser>
          <c:idx val="0"/>
          <c:order val="0"/>
          <c:tx>
            <c:strRef>
              <c:f>Arkusz1!$B$1</c:f>
              <c:strCache>
                <c:ptCount val="1"/>
                <c:pt idx="0">
                  <c:v>Wolumen obrotu w okresie I – VI 2013 (szt.)</c:v>
                </c:pt>
              </c:strCache>
            </c:strRef>
          </c:tx>
          <c:spPr>
            <a:solidFill>
              <a:schemeClr val="bg1">
                <a:lumMod val="65000"/>
              </a:schemeClr>
            </a:solidFill>
          </c:spPr>
          <c:dPt>
            <c:idx val="4"/>
            <c:spPr>
              <a:solidFill>
                <a:schemeClr val="accent1">
                  <a:lumMod val="75000"/>
                </a:schemeClr>
              </a:solidFill>
            </c:spPr>
          </c:dPt>
          <c:dLbls>
            <c:dLbl>
              <c:idx val="0"/>
              <c:layout/>
              <c:tx>
                <c:rich>
                  <a:bodyPr/>
                  <a:lstStyle/>
                  <a:p>
                    <a:r>
                      <a:rPr lang="pl-PL" dirty="0" smtClean="0"/>
                      <a:t>177,3</a:t>
                    </a:r>
                    <a:endParaRPr lang="en-US" dirty="0"/>
                  </a:p>
                </c:rich>
              </c:tx>
              <c:showVal val="1"/>
            </c:dLbl>
            <c:numFmt formatCode="#,##0.0" sourceLinked="0"/>
            <c:txPr>
              <a:bodyPr/>
              <a:lstStyle/>
              <a:p>
                <a:pPr>
                  <a:defRPr sz="1100"/>
                </a:pPr>
                <a:endParaRPr lang="pl-PL"/>
              </a:p>
            </c:txPr>
            <c:showVal val="1"/>
          </c:dLbls>
          <c:cat>
            <c:strRef>
              <c:f>Arkusz1!$A$2:$A$12</c:f>
              <c:strCache>
                <c:ptCount val="11"/>
                <c:pt idx="0">
                  <c:v>EUREX</c:v>
                </c:pt>
                <c:pt idx="1">
                  <c:v>Liffe NYSE Euronext</c:v>
                </c:pt>
                <c:pt idx="2">
                  <c:v>OMX</c:v>
                </c:pt>
                <c:pt idx="3">
                  <c:v>Italy</c:v>
                </c:pt>
                <c:pt idx="4">
                  <c:v>WSE</c:v>
                </c:pt>
                <c:pt idx="5">
                  <c:v>Spain</c:v>
                </c:pt>
                <c:pt idx="6">
                  <c:v>Norway</c:v>
                </c:pt>
                <c:pt idx="7">
                  <c:v>Greece</c:v>
                </c:pt>
                <c:pt idx="8">
                  <c:v>Hungary</c:v>
                </c:pt>
                <c:pt idx="9">
                  <c:v>Austria</c:v>
                </c:pt>
                <c:pt idx="10">
                  <c:v>Romania</c:v>
                </c:pt>
              </c:strCache>
            </c:strRef>
          </c:cat>
          <c:val>
            <c:numRef>
              <c:f>Arkusz1!$B$2:$B$12</c:f>
              <c:numCache>
                <c:formatCode>General</c:formatCode>
                <c:ptCount val="11"/>
                <c:pt idx="0">
                  <c:v>60</c:v>
                </c:pt>
                <c:pt idx="1">
                  <c:v>44.505945000000011</c:v>
                </c:pt>
                <c:pt idx="2">
                  <c:v>16.406522999999698</c:v>
                </c:pt>
                <c:pt idx="3">
                  <c:v>5.0246969999999855</c:v>
                </c:pt>
                <c:pt idx="4">
                  <c:v>4.3322779999999996</c:v>
                </c:pt>
                <c:pt idx="5">
                  <c:v>3.7360139999999977</c:v>
                </c:pt>
                <c:pt idx="6">
                  <c:v>1.772184</c:v>
                </c:pt>
                <c:pt idx="7">
                  <c:v>0.96745199999999998</c:v>
                </c:pt>
                <c:pt idx="8">
                  <c:v>0.221529</c:v>
                </c:pt>
                <c:pt idx="9">
                  <c:v>0.16966400000000001</c:v>
                </c:pt>
                <c:pt idx="10">
                  <c:v>0.12034300000000002</c:v>
                </c:pt>
              </c:numCache>
            </c:numRef>
          </c:val>
        </c:ser>
        <c:gapWidth val="104"/>
        <c:overlap val="52"/>
        <c:axId val="99133696"/>
        <c:axId val="99147776"/>
      </c:barChart>
      <c:catAx>
        <c:axId val="99133696"/>
        <c:scaling>
          <c:orientation val="minMax"/>
        </c:scaling>
        <c:axPos val="b"/>
        <c:numFmt formatCode="General" sourceLinked="1"/>
        <c:tickLblPos val="nextTo"/>
        <c:txPr>
          <a:bodyPr/>
          <a:lstStyle/>
          <a:p>
            <a:pPr>
              <a:defRPr sz="1000"/>
            </a:pPr>
            <a:endParaRPr lang="pl-PL"/>
          </a:p>
        </c:txPr>
        <c:crossAx val="99147776"/>
        <c:crosses val="autoZero"/>
        <c:auto val="1"/>
        <c:lblAlgn val="ctr"/>
        <c:lblOffset val="100"/>
      </c:catAx>
      <c:valAx>
        <c:axId val="99147776"/>
        <c:scaling>
          <c:orientation val="minMax"/>
        </c:scaling>
        <c:axPos val="l"/>
        <c:numFmt formatCode="General" sourceLinked="1"/>
        <c:tickLblPos val="nextTo"/>
        <c:spPr>
          <a:ln>
            <a:noFill/>
          </a:ln>
        </c:spPr>
        <c:txPr>
          <a:bodyPr/>
          <a:lstStyle/>
          <a:p>
            <a:pPr>
              <a:defRPr sz="200">
                <a:solidFill>
                  <a:srgbClr val="E9EFF7"/>
                </a:solidFill>
              </a:defRPr>
            </a:pPr>
            <a:endParaRPr lang="pl-PL"/>
          </a:p>
        </c:txPr>
        <c:crossAx val="99133696"/>
        <c:crosses val="autoZero"/>
        <c:crossBetween val="between"/>
      </c:valAx>
    </c:plotArea>
    <c:plotVisOnly val="1"/>
  </c:chart>
  <c:txPr>
    <a:bodyPr/>
    <a:lstStyle/>
    <a:p>
      <a:pPr>
        <a:defRPr sz="1800"/>
      </a:pPr>
      <a:endParaRPr lang="pl-PL"/>
    </a:p>
  </c:txPr>
  <c:externalData r:id="rId1"/>
  <c:userShapes r:id="rId2"/>
</c:chartSpace>
</file>

<file path=ppt/charts/chart13.xml><?xml version="1.0" encoding="utf-8"?>
<c:chartSpace xmlns:c="http://schemas.openxmlformats.org/drawingml/2006/chart" xmlns:a="http://schemas.openxmlformats.org/drawingml/2006/main" xmlns:r="http://schemas.openxmlformats.org/officeDocument/2006/relationships">
  <c:date1904 val="1"/>
  <c:lang val="pl-PL"/>
  <c:style val="3"/>
  <c:chart>
    <c:autoTitleDeleted val="1"/>
    <c:plotArea>
      <c:layout>
        <c:manualLayout>
          <c:layoutTarget val="inner"/>
          <c:xMode val="edge"/>
          <c:yMode val="edge"/>
          <c:x val="0"/>
          <c:y val="0.10952165582264722"/>
          <c:w val="1"/>
          <c:h val="0.87355641924036198"/>
        </c:manualLayout>
      </c:layout>
      <c:barChart>
        <c:barDir val="col"/>
        <c:grouping val="stacked"/>
        <c:ser>
          <c:idx val="1"/>
          <c:order val="0"/>
          <c:tx>
            <c:strRef>
              <c:f>Sheet1!$B$1</c:f>
              <c:strCache>
                <c:ptCount val="1"/>
                <c:pt idx="0">
                  <c:v>Total</c:v>
                </c:pt>
              </c:strCache>
            </c:strRef>
          </c:tx>
          <c:spPr>
            <a:solidFill>
              <a:srgbClr val="DDD9C3"/>
            </a:solidFill>
            <a:effectLst/>
          </c:spPr>
          <c:dLbls>
            <c:numFmt formatCode="#,##0.00" sourceLinked="0"/>
            <c:spPr>
              <a:solidFill>
                <a:schemeClr val="tx1">
                  <a:lumMod val="75000"/>
                  <a:lumOff val="25000"/>
                </a:schemeClr>
              </a:solidFill>
            </c:spPr>
            <c:txPr>
              <a:bodyPr/>
              <a:lstStyle/>
              <a:p>
                <a:pPr>
                  <a:defRPr sz="1200" b="0">
                    <a:solidFill>
                      <a:schemeClr val="accent6">
                        <a:lumMod val="20000"/>
                        <a:lumOff val="80000"/>
                      </a:schemeClr>
                    </a:solidFill>
                  </a:defRPr>
                </a:pPr>
                <a:endParaRPr lang="pl-PL"/>
              </a:p>
            </c:txPr>
            <c:dLblPos val="inEnd"/>
            <c:showVal val="1"/>
          </c:dLbls>
          <c:cat>
            <c:strRef>
              <c:f>Sheet1!$A$2:$A$12</c:f>
              <c:strCache>
                <c:ptCount val="11"/>
                <c:pt idx="0">
                  <c:v>Q1/11</c:v>
                </c:pt>
                <c:pt idx="1">
                  <c:v>Q2/11</c:v>
                </c:pt>
                <c:pt idx="2">
                  <c:v>Q3/11</c:v>
                </c:pt>
                <c:pt idx="3">
                  <c:v>Q4/11</c:v>
                </c:pt>
                <c:pt idx="4">
                  <c:v>Q1/12</c:v>
                </c:pt>
                <c:pt idx="5">
                  <c:v>Q2/12</c:v>
                </c:pt>
                <c:pt idx="6">
                  <c:v>Q3/12</c:v>
                </c:pt>
                <c:pt idx="7">
                  <c:v>Q4/12</c:v>
                </c:pt>
                <c:pt idx="8">
                  <c:v>Q1/13</c:v>
                </c:pt>
                <c:pt idx="9">
                  <c:v>Q2/13</c:v>
                </c:pt>
                <c:pt idx="10">
                  <c:v>Q3/13</c:v>
                </c:pt>
              </c:strCache>
            </c:strRef>
          </c:cat>
          <c:val>
            <c:numRef>
              <c:f>Sheet1!$B$2:$B$12</c:f>
              <c:numCache>
                <c:formatCode>General</c:formatCode>
                <c:ptCount val="11"/>
                <c:pt idx="0">
                  <c:v>3.9894569999999967</c:v>
                </c:pt>
                <c:pt idx="1">
                  <c:v>3.2477469999999999</c:v>
                </c:pt>
                <c:pt idx="2">
                  <c:v>4.6582790000000003</c:v>
                </c:pt>
                <c:pt idx="3">
                  <c:v>3.6613110000000155</c:v>
                </c:pt>
                <c:pt idx="4" formatCode="#,##0">
                  <c:v>2.7583359999999999</c:v>
                </c:pt>
                <c:pt idx="5" formatCode="#,##0">
                  <c:v>3.1917629999999977</c:v>
                </c:pt>
                <c:pt idx="6" formatCode="#,##0">
                  <c:v>2.7404489999999977</c:v>
                </c:pt>
                <c:pt idx="7" formatCode="#,##0">
                  <c:v>2.645</c:v>
                </c:pt>
                <c:pt idx="8" formatCode="#,##0">
                  <c:v>3.1656610000000001</c:v>
                </c:pt>
                <c:pt idx="9" formatCode="#,##0">
                  <c:v>3.3699999999999997</c:v>
                </c:pt>
                <c:pt idx="10" formatCode="#,##0">
                  <c:v>3.4299999999999997</c:v>
                </c:pt>
              </c:numCache>
            </c:numRef>
          </c:val>
        </c:ser>
        <c:gapWidth val="91"/>
        <c:overlap val="100"/>
        <c:axId val="99221888"/>
        <c:axId val="99259136"/>
      </c:barChart>
      <c:catAx>
        <c:axId val="99221888"/>
        <c:scaling>
          <c:orientation val="minMax"/>
        </c:scaling>
        <c:axPos val="b"/>
        <c:tickLblPos val="nextTo"/>
        <c:spPr>
          <a:ln>
            <a:solidFill>
              <a:srgbClr val="322232"/>
            </a:solidFill>
          </a:ln>
        </c:spPr>
        <c:txPr>
          <a:bodyPr/>
          <a:lstStyle/>
          <a:p>
            <a:pPr>
              <a:defRPr sz="1000">
                <a:solidFill>
                  <a:srgbClr val="000000"/>
                </a:solidFill>
              </a:defRPr>
            </a:pPr>
            <a:endParaRPr lang="pl-PL"/>
          </a:p>
        </c:txPr>
        <c:crossAx val="99259136"/>
        <c:crosses val="autoZero"/>
        <c:auto val="1"/>
        <c:lblAlgn val="ctr"/>
        <c:lblOffset val="100"/>
      </c:catAx>
      <c:valAx>
        <c:axId val="99259136"/>
        <c:scaling>
          <c:orientation val="minMax"/>
          <c:min val="-1"/>
        </c:scaling>
        <c:delete val="1"/>
        <c:axPos val="l"/>
        <c:numFmt formatCode="0%" sourceLinked="0"/>
        <c:tickLblPos val="none"/>
        <c:crossAx val="99221888"/>
        <c:crosses val="autoZero"/>
        <c:crossBetween val="between"/>
      </c:valAx>
    </c:plotArea>
    <c:plotVisOnly val="1"/>
    <c:dispBlanksAs val="gap"/>
  </c:chart>
  <c:txPr>
    <a:bodyPr/>
    <a:lstStyle/>
    <a:p>
      <a:pPr>
        <a:defRPr sz="1800"/>
      </a:pPr>
      <a:endParaRPr lang="pl-PL"/>
    </a:p>
  </c:txPr>
  <c:externalData r:id="rId1"/>
</c:chartSpace>
</file>

<file path=ppt/charts/chart14.xml><?xml version="1.0" encoding="utf-8"?>
<c:chartSpace xmlns:c="http://schemas.openxmlformats.org/drawingml/2006/chart" xmlns:a="http://schemas.openxmlformats.org/drawingml/2006/main" xmlns:r="http://schemas.openxmlformats.org/officeDocument/2006/relationships">
  <c:date1904 val="1"/>
  <c:lang val="pl-PL"/>
  <c:chart>
    <c:autoTitleDeleted val="1"/>
    <c:plotArea>
      <c:layout>
        <c:manualLayout>
          <c:layoutTarget val="inner"/>
          <c:xMode val="edge"/>
          <c:yMode val="edge"/>
          <c:x val="0"/>
          <c:y val="0.97687905733886127"/>
          <c:w val="8.8690065591797707E-3"/>
          <c:h val="2.3120942661209211E-2"/>
        </c:manualLayout>
      </c:layout>
      <c:doughnutChart>
        <c:varyColors val="1"/>
        <c:ser>
          <c:idx val="0"/>
          <c:order val="0"/>
          <c:tx>
            <c:strRef>
              <c:f>Arkusz1!$B$1</c:f>
              <c:strCache>
                <c:ptCount val="1"/>
                <c:pt idx="0">
                  <c:v>Sprzedaż</c:v>
                </c:pt>
              </c:strCache>
            </c:strRef>
          </c:tx>
          <c:spPr>
            <a:effectLst>
              <a:outerShdw blurRad="50800" dist="38100" dir="2700000" algn="tl" rotWithShape="0">
                <a:prstClr val="black">
                  <a:alpha val="40000"/>
                </a:prstClr>
              </a:outerShdw>
            </a:effectLst>
            <a:scene3d>
              <a:camera prst="orthographicFront"/>
              <a:lightRig rig="threePt" dir="t"/>
            </a:scene3d>
            <a:sp3d/>
          </c:spPr>
          <c:explosion val="7"/>
          <c:cat>
            <c:strRef>
              <c:f>Arkusz1!$A$2:$A$7</c:f>
              <c:strCache>
                <c:ptCount val="6"/>
                <c:pt idx="0">
                  <c:v>WIG20 futures</c:v>
                </c:pt>
                <c:pt idx="1">
                  <c:v>mWIG40 futures</c:v>
                </c:pt>
                <c:pt idx="2">
                  <c:v>stock futures</c:v>
                </c:pt>
                <c:pt idx="3">
                  <c:v>currency futures</c:v>
                </c:pt>
                <c:pt idx="4">
                  <c:v>option</c:v>
                </c:pt>
                <c:pt idx="5">
                  <c:v>miniWIG20 particiaption units</c:v>
                </c:pt>
              </c:strCache>
            </c:strRef>
          </c:cat>
          <c:val>
            <c:numRef>
              <c:f>Arkusz1!$B$2:$B$7</c:f>
              <c:numCache>
                <c:formatCode>#,##0</c:formatCode>
                <c:ptCount val="6"/>
                <c:pt idx="0">
                  <c:v>10503516</c:v>
                </c:pt>
                <c:pt idx="1">
                  <c:v>483642</c:v>
                </c:pt>
                <c:pt idx="2">
                  <c:v>259025</c:v>
                </c:pt>
                <c:pt idx="3">
                  <c:v>90633</c:v>
                </c:pt>
                <c:pt idx="4">
                  <c:v>29280</c:v>
                </c:pt>
                <c:pt idx="5">
                  <c:v>24992</c:v>
                </c:pt>
              </c:numCache>
            </c:numRef>
          </c:val>
        </c:ser>
        <c:firstSliceAng val="106"/>
        <c:holeSize val="62"/>
      </c:doughnutChart>
    </c:plotArea>
    <c:legend>
      <c:legendPos val="b"/>
      <c:layout>
        <c:manualLayout>
          <c:xMode val="edge"/>
          <c:yMode val="edge"/>
          <c:x val="2.7148773006402415E-4"/>
          <c:y val="5.9158007900417933E-2"/>
          <c:w val="0.99972851226993764"/>
          <c:h val="0.78490452257446364"/>
        </c:manualLayout>
      </c:layout>
    </c:legend>
    <c:plotVisOnly val="1"/>
    <c:dispBlanksAs val="zero"/>
  </c:chart>
  <c:txPr>
    <a:bodyPr/>
    <a:lstStyle/>
    <a:p>
      <a:pPr>
        <a:defRPr sz="1050">
          <a:solidFill>
            <a:srgbClr val="000000"/>
          </a:solidFill>
        </a:defRPr>
      </a:pPr>
      <a:endParaRPr lang="pl-PL"/>
    </a:p>
  </c:txPr>
  <c:externalData r:id="rId1"/>
</c:chartSpace>
</file>

<file path=ppt/charts/chart15.xml><?xml version="1.0" encoding="utf-8"?>
<c:chartSpace xmlns:c="http://schemas.openxmlformats.org/drawingml/2006/chart" xmlns:a="http://schemas.openxmlformats.org/drawingml/2006/main" xmlns:r="http://schemas.openxmlformats.org/officeDocument/2006/relationships">
  <c:lang val="pl-PL"/>
  <c:clrMapOvr bg1="lt1" tx1="dk1" bg2="lt2" tx2="dk2" accent1="accent1" accent2="accent2" accent3="accent3" accent4="accent4" accent5="accent5" accent6="accent6" hlink="hlink" folHlink="folHlink"/>
  <c:chart>
    <c:autoTitleDeleted val="1"/>
    <c:view3D>
      <c:rotX val="30"/>
      <c:perspective val="30"/>
    </c:view3D>
    <c:plotArea>
      <c:layout/>
      <c:pie3DChart>
        <c:varyColors val="1"/>
        <c:ser>
          <c:idx val="0"/>
          <c:order val="0"/>
          <c:tx>
            <c:strRef>
              <c:f>Sheet1!$B$1</c:f>
              <c:strCache>
                <c:ptCount val="1"/>
                <c:pt idx="0">
                  <c:v>Countries of origin of foreign companies listed on the WSE</c:v>
                </c:pt>
              </c:strCache>
            </c:strRef>
          </c:tx>
          <c:cat>
            <c:strRef>
              <c:f>Sheet1!$A$2:$A$23</c:f>
              <c:strCache>
                <c:ptCount val="22"/>
                <c:pt idx="0">
                  <c:v>Ukraine (12)</c:v>
                </c:pt>
                <c:pt idx="1">
                  <c:v>Czech Republic (8)</c:v>
                </c:pt>
                <c:pt idx="2">
                  <c:v>Israel (4)</c:v>
                </c:pt>
                <c:pt idx="3">
                  <c:v>Estonia (2)</c:v>
                </c:pt>
                <c:pt idx="4">
                  <c:v>Hungary (2)</c:v>
                </c:pt>
                <c:pt idx="5">
                  <c:v>Lithuania (4)</c:v>
                </c:pt>
                <c:pt idx="6">
                  <c:v>UK (3)</c:v>
                </c:pt>
                <c:pt idx="7">
                  <c:v>Austria (2)</c:v>
                </c:pt>
                <c:pt idx="8">
                  <c:v>Bulgaria (3)</c:v>
                </c:pt>
                <c:pt idx="9">
                  <c:v>Canada (1)</c:v>
                </c:pt>
                <c:pt idx="10">
                  <c:v>Cyprus (1)</c:v>
                </c:pt>
                <c:pt idx="11">
                  <c:v>France (1)</c:v>
                </c:pt>
                <c:pt idx="12">
                  <c:v>Germany (1)</c:v>
                </c:pt>
                <c:pt idx="13">
                  <c:v>Italy (1)</c:v>
                </c:pt>
                <c:pt idx="14">
                  <c:v>Luxembourg (1)</c:v>
                </c:pt>
                <c:pt idx="15">
                  <c:v>Slovakia (2)</c:v>
                </c:pt>
                <c:pt idx="16">
                  <c:v>Slovenia (2)</c:v>
                </c:pt>
                <c:pt idx="17">
                  <c:v>Spain (1)</c:v>
                </c:pt>
                <c:pt idx="18">
                  <c:v>Sweden (1)</c:v>
                </c:pt>
                <c:pt idx="19">
                  <c:v>USA (1)</c:v>
                </c:pt>
                <c:pt idx="20">
                  <c:v>Switzerland (1)</c:v>
                </c:pt>
                <c:pt idx="21">
                  <c:v>Republic of China (1)</c:v>
                </c:pt>
              </c:strCache>
            </c:strRef>
          </c:cat>
          <c:val>
            <c:numRef>
              <c:f>Sheet1!$B$2:$B$23</c:f>
              <c:numCache>
                <c:formatCode>General</c:formatCode>
                <c:ptCount val="22"/>
                <c:pt idx="0">
                  <c:v>12</c:v>
                </c:pt>
                <c:pt idx="1">
                  <c:v>8</c:v>
                </c:pt>
                <c:pt idx="2">
                  <c:v>4</c:v>
                </c:pt>
                <c:pt idx="3">
                  <c:v>2</c:v>
                </c:pt>
                <c:pt idx="4">
                  <c:v>2</c:v>
                </c:pt>
                <c:pt idx="5">
                  <c:v>4</c:v>
                </c:pt>
                <c:pt idx="6">
                  <c:v>3</c:v>
                </c:pt>
                <c:pt idx="7">
                  <c:v>2</c:v>
                </c:pt>
                <c:pt idx="8">
                  <c:v>3</c:v>
                </c:pt>
                <c:pt idx="9">
                  <c:v>1</c:v>
                </c:pt>
                <c:pt idx="10">
                  <c:v>1</c:v>
                </c:pt>
                <c:pt idx="11">
                  <c:v>1</c:v>
                </c:pt>
                <c:pt idx="12">
                  <c:v>1</c:v>
                </c:pt>
                <c:pt idx="13">
                  <c:v>1</c:v>
                </c:pt>
                <c:pt idx="14">
                  <c:v>1</c:v>
                </c:pt>
                <c:pt idx="15">
                  <c:v>2</c:v>
                </c:pt>
                <c:pt idx="16">
                  <c:v>2</c:v>
                </c:pt>
                <c:pt idx="17">
                  <c:v>1</c:v>
                </c:pt>
                <c:pt idx="18">
                  <c:v>1</c:v>
                </c:pt>
                <c:pt idx="19">
                  <c:v>1</c:v>
                </c:pt>
                <c:pt idx="20">
                  <c:v>1</c:v>
                </c:pt>
                <c:pt idx="21">
                  <c:v>1</c:v>
                </c:pt>
              </c:numCache>
            </c:numRef>
          </c:val>
        </c:ser>
      </c:pie3DChart>
      <c:spPr>
        <a:noFill/>
        <a:ln w="25400">
          <a:noFill/>
        </a:ln>
      </c:spPr>
    </c:plotArea>
    <c:legend>
      <c:legendPos val="t"/>
      <c:layout>
        <c:manualLayout>
          <c:xMode val="edge"/>
          <c:yMode val="edge"/>
          <c:x val="1.6144535527798501E-2"/>
          <c:y val="0.18488815028783101"/>
          <c:w val="0.89486353368144289"/>
          <c:h val="0.81511184971217188"/>
        </c:manualLayout>
      </c:layout>
      <c:spPr>
        <a:solidFill>
          <a:sysClr val="window" lastClr="FFFFFF"/>
        </a:solidFill>
      </c:spPr>
      <c:txPr>
        <a:bodyPr/>
        <a:lstStyle/>
        <a:p>
          <a:pPr>
            <a:defRPr sz="1100">
              <a:latin typeface="+mn-lt"/>
            </a:defRPr>
          </a:pPr>
          <a:endParaRPr lang="pl-PL"/>
        </a:p>
      </c:txPr>
    </c:legend>
    <c:plotVisOnly val="1"/>
    <c:dispBlanksAs val="zero"/>
  </c:chart>
  <c:txPr>
    <a:bodyPr/>
    <a:lstStyle/>
    <a:p>
      <a:pPr>
        <a:defRPr sz="1800"/>
      </a:pPr>
      <a:endParaRPr lang="pl-PL"/>
    </a:p>
  </c:txPr>
  <c:externalData r:id="rId1"/>
</c:chartSpace>
</file>

<file path=ppt/charts/chart16.xml><?xml version="1.0" encoding="utf-8"?>
<c:chartSpace xmlns:c="http://schemas.openxmlformats.org/drawingml/2006/chart" xmlns:a="http://schemas.openxmlformats.org/drawingml/2006/main" xmlns:r="http://schemas.openxmlformats.org/officeDocument/2006/relationships">
  <c:lang val="pl-PL"/>
  <c:clrMapOvr bg1="lt1" tx1="dk1" bg2="lt2" tx2="dk2" accent1="accent1" accent2="accent2" accent3="accent3" accent4="accent4" accent5="accent5" accent6="accent6" hlink="hlink" folHlink="folHlink"/>
  <c:chart>
    <c:autoTitleDeleted val="1"/>
    <c:view3D>
      <c:rotX val="30"/>
      <c:perspective val="30"/>
    </c:view3D>
    <c:plotArea>
      <c:layout>
        <c:manualLayout>
          <c:layoutTarget val="inner"/>
          <c:xMode val="edge"/>
          <c:yMode val="edge"/>
          <c:x val="3.0119585751129E-2"/>
          <c:y val="0.35637077044246984"/>
          <c:w val="0.66868455673758109"/>
          <c:h val="0.43358441648914431"/>
        </c:manualLayout>
      </c:layout>
      <c:pie3DChart>
        <c:varyColors val="1"/>
        <c:ser>
          <c:idx val="0"/>
          <c:order val="0"/>
          <c:tx>
            <c:strRef>
              <c:f>Sheet1!$B$1</c:f>
              <c:strCache>
                <c:ptCount val="1"/>
                <c:pt idx="0">
                  <c:v>Countries of origin of foreign companies listed on the WSE</c:v>
                </c:pt>
              </c:strCache>
            </c:strRef>
          </c:tx>
          <c:cat>
            <c:strRef>
              <c:f>Sheet1!$A$2:$A$16</c:f>
              <c:strCache>
                <c:ptCount val="15"/>
                <c:pt idx="0">
                  <c:v>Retail (68)</c:v>
                </c:pt>
                <c:pt idx="1">
                  <c:v>Support services (60)</c:v>
                </c:pt>
                <c:pt idx="2">
                  <c:v>Financial services (43)</c:v>
                </c:pt>
                <c:pt idx="3">
                  <c:v>IT (42)</c:v>
                </c:pt>
                <c:pt idx="4">
                  <c:v>Technology (38)</c:v>
                </c:pt>
                <c:pt idx="5">
                  <c:v>Media (37)</c:v>
                </c:pt>
                <c:pt idx="6">
                  <c:v>Construction (30)</c:v>
                </c:pt>
                <c:pt idx="7">
                  <c:v>Investments (24)</c:v>
                </c:pt>
                <c:pt idx="8">
                  <c:v>Health care (22)</c:v>
                </c:pt>
                <c:pt idx="9">
                  <c:v>Real estate (20)</c:v>
                </c:pt>
                <c:pt idx="10">
                  <c:v>Eco-energy (16)</c:v>
                </c:pt>
                <c:pt idx="11">
                  <c:v>Leisure (14)</c:v>
                </c:pt>
                <c:pt idx="12">
                  <c:v>Telecommunication (12)</c:v>
                </c:pt>
                <c:pt idx="13">
                  <c:v>E-trade (10)</c:v>
                </c:pt>
                <c:pt idx="14">
                  <c:v>Recycling (9)</c:v>
                </c:pt>
              </c:strCache>
            </c:strRef>
          </c:cat>
          <c:val>
            <c:numRef>
              <c:f>Sheet1!$B$2:$B$16</c:f>
              <c:numCache>
                <c:formatCode>General</c:formatCode>
                <c:ptCount val="15"/>
                <c:pt idx="0">
                  <c:v>68</c:v>
                </c:pt>
                <c:pt idx="1">
                  <c:v>60</c:v>
                </c:pt>
                <c:pt idx="2">
                  <c:v>43</c:v>
                </c:pt>
                <c:pt idx="3">
                  <c:v>42</c:v>
                </c:pt>
                <c:pt idx="4">
                  <c:v>38</c:v>
                </c:pt>
                <c:pt idx="5">
                  <c:v>37</c:v>
                </c:pt>
                <c:pt idx="6">
                  <c:v>30</c:v>
                </c:pt>
                <c:pt idx="7">
                  <c:v>24</c:v>
                </c:pt>
                <c:pt idx="8">
                  <c:v>22</c:v>
                </c:pt>
                <c:pt idx="9">
                  <c:v>20</c:v>
                </c:pt>
                <c:pt idx="10">
                  <c:v>16</c:v>
                </c:pt>
                <c:pt idx="11">
                  <c:v>14</c:v>
                </c:pt>
                <c:pt idx="12">
                  <c:v>12</c:v>
                </c:pt>
                <c:pt idx="13">
                  <c:v>10</c:v>
                </c:pt>
                <c:pt idx="14">
                  <c:v>9</c:v>
                </c:pt>
              </c:numCache>
            </c:numRef>
          </c:val>
        </c:ser>
      </c:pie3DChart>
      <c:spPr>
        <a:noFill/>
        <a:ln w="25400">
          <a:noFill/>
        </a:ln>
      </c:spPr>
    </c:plotArea>
    <c:legend>
      <c:legendPos val="t"/>
      <c:layout>
        <c:manualLayout>
          <c:xMode val="edge"/>
          <c:yMode val="edge"/>
          <c:x val="0"/>
          <c:y val="0.10616234948253613"/>
          <c:w val="0.98530145704510774"/>
          <c:h val="0.83904744202211146"/>
        </c:manualLayout>
      </c:layout>
      <c:spPr>
        <a:solidFill>
          <a:sysClr val="window" lastClr="FFFFFF"/>
        </a:solidFill>
      </c:spPr>
      <c:txPr>
        <a:bodyPr/>
        <a:lstStyle/>
        <a:p>
          <a:pPr>
            <a:defRPr sz="1100">
              <a:latin typeface="+mn-lt"/>
            </a:defRPr>
          </a:pPr>
          <a:endParaRPr lang="pl-PL"/>
        </a:p>
      </c:txPr>
    </c:legend>
    <c:plotVisOnly val="1"/>
    <c:dispBlanksAs val="zero"/>
  </c:chart>
  <c:txPr>
    <a:bodyPr/>
    <a:lstStyle/>
    <a:p>
      <a:pPr>
        <a:defRPr sz="1800"/>
      </a:pPr>
      <a:endParaRPr lang="pl-PL"/>
    </a:p>
  </c:txPr>
  <c:externalData r:id="rId1"/>
</c:chartSpace>
</file>

<file path=ppt/charts/chart17.xml><?xml version="1.0" encoding="utf-8"?>
<c:chartSpace xmlns:c="http://schemas.openxmlformats.org/drawingml/2006/chart" xmlns:a="http://schemas.openxmlformats.org/drawingml/2006/main" xmlns:r="http://schemas.openxmlformats.org/officeDocument/2006/relationships">
  <c:lang val="pl-PL"/>
  <c:clrMapOvr bg1="lt1" tx1="dk1" bg2="lt2" tx2="dk2" accent1="accent1" accent2="accent2" accent3="accent3" accent4="accent4" accent5="accent5" accent6="accent6" hlink="hlink" folHlink="folHlink"/>
  <c:chart>
    <c:autoTitleDeleted val="1"/>
    <c:view3D>
      <c:rotX val="30"/>
      <c:perspective val="30"/>
    </c:view3D>
    <c:plotArea>
      <c:layout>
        <c:manualLayout>
          <c:layoutTarget val="inner"/>
          <c:xMode val="edge"/>
          <c:yMode val="edge"/>
          <c:x val="3.0119585751129007E-2"/>
          <c:y val="0.35637077044247006"/>
          <c:w val="0.66868455673758154"/>
          <c:h val="0.43358441648914442"/>
        </c:manualLayout>
      </c:layout>
      <c:pie3DChart>
        <c:varyColors val="1"/>
        <c:ser>
          <c:idx val="0"/>
          <c:order val="0"/>
          <c:tx>
            <c:strRef>
              <c:f>Sheet1!$B$1</c:f>
              <c:strCache>
                <c:ptCount val="1"/>
                <c:pt idx="0">
                  <c:v>Countries of origin of foreign companies listed on the WSE</c:v>
                </c:pt>
              </c:strCache>
            </c:strRef>
          </c:tx>
          <c:cat>
            <c:strRef>
              <c:f>Sheet1!$A$2:$A$28</c:f>
              <c:strCache>
                <c:ptCount val="27"/>
                <c:pt idx="0">
                  <c:v>Finance other (37)</c:v>
                </c:pt>
                <c:pt idx="1">
                  <c:v>Other services (36)</c:v>
                </c:pt>
                <c:pt idx="2">
                  <c:v>Construction (35)</c:v>
                </c:pt>
                <c:pt idx="3">
                  <c:v>Developers (32)</c:v>
                </c:pt>
                <c:pt idx="4">
                  <c:v>IT (31)</c:v>
                </c:pt>
                <c:pt idx="5">
                  <c:v>Food (29)</c:v>
                </c:pt>
                <c:pt idx="6">
                  <c:v>Wholesale trade (29)</c:v>
                </c:pt>
                <c:pt idx="7">
                  <c:v>Electroengineering (27)</c:v>
                </c:pt>
                <c:pt idx="8">
                  <c:v>Retail trade (21)</c:v>
                </c:pt>
                <c:pt idx="9">
                  <c:v>Metals (20)</c:v>
                </c:pt>
                <c:pt idx="10">
                  <c:v>Building materials (19)</c:v>
                </c:pt>
                <c:pt idx="11">
                  <c:v>Banking (17)</c:v>
                </c:pt>
                <c:pt idx="12">
                  <c:v>Media (16)</c:v>
                </c:pt>
                <c:pt idx="13">
                  <c:v>Pharmaceutical (11)</c:v>
                </c:pt>
                <c:pt idx="14">
                  <c:v>Energy (11)</c:v>
                </c:pt>
                <c:pt idx="15">
                  <c:v>Light (9)</c:v>
                </c:pt>
                <c:pt idx="16">
                  <c:v>Wood &amp; paper (8)</c:v>
                </c:pt>
                <c:pt idx="17">
                  <c:v>Oil &amp; gas (8)</c:v>
                </c:pt>
                <c:pt idx="18">
                  <c:v>Hotels &amp; restaurants (8)</c:v>
                </c:pt>
                <c:pt idx="19">
                  <c:v>Basic materials (7)</c:v>
                </c:pt>
                <c:pt idx="20">
                  <c:v>Telecom (7)</c:v>
                </c:pt>
                <c:pt idx="21">
                  <c:v>Chemicals (6)</c:v>
                </c:pt>
                <c:pt idx="22">
                  <c:v>Plastics materials (6)</c:v>
                </c:pt>
                <c:pt idx="23">
                  <c:v>Automobiles (6)</c:v>
                </c:pt>
                <c:pt idx="24">
                  <c:v>Capital market (6)</c:v>
                </c:pt>
                <c:pt idx="25">
                  <c:v>Other industries (3)</c:v>
                </c:pt>
                <c:pt idx="26">
                  <c:v>Insurance (1)</c:v>
                </c:pt>
              </c:strCache>
            </c:strRef>
          </c:cat>
          <c:val>
            <c:numRef>
              <c:f>Sheet1!$B$2:$B$28</c:f>
              <c:numCache>
                <c:formatCode>General</c:formatCode>
                <c:ptCount val="27"/>
                <c:pt idx="0">
                  <c:v>37</c:v>
                </c:pt>
                <c:pt idx="1">
                  <c:v>36</c:v>
                </c:pt>
                <c:pt idx="2">
                  <c:v>35</c:v>
                </c:pt>
                <c:pt idx="3">
                  <c:v>32</c:v>
                </c:pt>
                <c:pt idx="4">
                  <c:v>31</c:v>
                </c:pt>
                <c:pt idx="5">
                  <c:v>29</c:v>
                </c:pt>
                <c:pt idx="6">
                  <c:v>29</c:v>
                </c:pt>
                <c:pt idx="7">
                  <c:v>27</c:v>
                </c:pt>
                <c:pt idx="8">
                  <c:v>21</c:v>
                </c:pt>
                <c:pt idx="9">
                  <c:v>20</c:v>
                </c:pt>
                <c:pt idx="10">
                  <c:v>19</c:v>
                </c:pt>
                <c:pt idx="11">
                  <c:v>17</c:v>
                </c:pt>
                <c:pt idx="12">
                  <c:v>16</c:v>
                </c:pt>
                <c:pt idx="13">
                  <c:v>11</c:v>
                </c:pt>
                <c:pt idx="14">
                  <c:v>11</c:v>
                </c:pt>
                <c:pt idx="15">
                  <c:v>9</c:v>
                </c:pt>
                <c:pt idx="16">
                  <c:v>8</c:v>
                </c:pt>
                <c:pt idx="17">
                  <c:v>8</c:v>
                </c:pt>
                <c:pt idx="18">
                  <c:v>8</c:v>
                </c:pt>
                <c:pt idx="19">
                  <c:v>7</c:v>
                </c:pt>
                <c:pt idx="20">
                  <c:v>7</c:v>
                </c:pt>
                <c:pt idx="21">
                  <c:v>6</c:v>
                </c:pt>
                <c:pt idx="22">
                  <c:v>6</c:v>
                </c:pt>
                <c:pt idx="23">
                  <c:v>6</c:v>
                </c:pt>
                <c:pt idx="24">
                  <c:v>6</c:v>
                </c:pt>
                <c:pt idx="25">
                  <c:v>3</c:v>
                </c:pt>
                <c:pt idx="26">
                  <c:v>1</c:v>
                </c:pt>
              </c:numCache>
            </c:numRef>
          </c:val>
        </c:ser>
      </c:pie3DChart>
      <c:spPr>
        <a:noFill/>
        <a:ln w="25400">
          <a:noFill/>
        </a:ln>
      </c:spPr>
    </c:plotArea>
    <c:legend>
      <c:legendPos val="t"/>
      <c:layout>
        <c:manualLayout>
          <c:xMode val="edge"/>
          <c:yMode val="edge"/>
          <c:x val="0"/>
          <c:y val="2.476113765137207E-2"/>
          <c:w val="0.98530145704510774"/>
          <c:h val="0.97523886234862789"/>
        </c:manualLayout>
      </c:layout>
      <c:spPr>
        <a:solidFill>
          <a:sysClr val="window" lastClr="FFFFFF"/>
        </a:solidFill>
      </c:spPr>
      <c:txPr>
        <a:bodyPr/>
        <a:lstStyle/>
        <a:p>
          <a:pPr>
            <a:defRPr sz="1100">
              <a:latin typeface="+mn-lt"/>
            </a:defRPr>
          </a:pPr>
          <a:endParaRPr lang="pl-PL"/>
        </a:p>
      </c:txPr>
    </c:legend>
    <c:plotVisOnly val="1"/>
    <c:dispBlanksAs val="zero"/>
  </c:chart>
  <c:txPr>
    <a:bodyPr/>
    <a:lstStyle/>
    <a:p>
      <a:pPr>
        <a:defRPr sz="1800"/>
      </a:pPr>
      <a:endParaRPr lang="pl-PL"/>
    </a:p>
  </c:txPr>
  <c:externalData r:id="rId1"/>
</c:chartSpace>
</file>

<file path=ppt/charts/chart18.xml><?xml version="1.0" encoding="utf-8"?>
<c:chartSpace xmlns:c="http://schemas.openxmlformats.org/drawingml/2006/chart" xmlns:a="http://schemas.openxmlformats.org/drawingml/2006/main" xmlns:r="http://schemas.openxmlformats.org/officeDocument/2006/relationships">
  <c:date1904 val="1"/>
  <c:lang val="pl-PL"/>
  <c:chart>
    <c:plotArea>
      <c:layout>
        <c:manualLayout>
          <c:layoutTarget val="inner"/>
          <c:xMode val="edge"/>
          <c:yMode val="edge"/>
          <c:x val="6.7274656387188117E-2"/>
          <c:y val="4.5117725937428785E-2"/>
          <c:w val="0.6210068793191994"/>
          <c:h val="0.79122119506101296"/>
        </c:manualLayout>
      </c:layout>
      <c:barChart>
        <c:barDir val="col"/>
        <c:grouping val="stacked"/>
        <c:ser>
          <c:idx val="0"/>
          <c:order val="0"/>
          <c:tx>
            <c:strRef>
              <c:f>Arkusz1!$A$2</c:f>
              <c:strCache>
                <c:ptCount val="1"/>
                <c:pt idx="0">
                  <c:v>Commercial papers</c:v>
                </c:pt>
              </c:strCache>
            </c:strRef>
          </c:tx>
          <c:spPr>
            <a:solidFill>
              <a:schemeClr val="tx2">
                <a:lumMod val="75000"/>
              </a:schemeClr>
            </a:solidFill>
          </c:spPr>
          <c:dLbls>
            <c:txPr>
              <a:bodyPr/>
              <a:lstStyle/>
              <a:p>
                <a:pPr>
                  <a:defRPr sz="1400">
                    <a:solidFill>
                      <a:schemeClr val="bg1"/>
                    </a:solidFill>
                  </a:defRPr>
                </a:pPr>
                <a:endParaRPr lang="pl-PL"/>
              </a:p>
            </c:txPr>
            <c:showVal val="1"/>
          </c:dLbls>
          <c:cat>
            <c:strRef>
              <c:f>Arkusz1!$B$1:$C$1</c:f>
              <c:strCache>
                <c:ptCount val="2"/>
                <c:pt idx="0">
                  <c:v>Q3 2012</c:v>
                </c:pt>
                <c:pt idx="1">
                  <c:v>Q3 2013</c:v>
                </c:pt>
              </c:strCache>
            </c:strRef>
          </c:cat>
          <c:val>
            <c:numRef>
              <c:f>Arkusz1!$B$2:$C$2</c:f>
              <c:numCache>
                <c:formatCode>#,##0.0</c:formatCode>
                <c:ptCount val="2"/>
                <c:pt idx="0">
                  <c:v>25.06345</c:v>
                </c:pt>
                <c:pt idx="1">
                  <c:v>19.806999999999999</c:v>
                </c:pt>
              </c:numCache>
            </c:numRef>
          </c:val>
        </c:ser>
        <c:ser>
          <c:idx val="1"/>
          <c:order val="1"/>
          <c:tx>
            <c:strRef>
              <c:f>Arkusz1!$A$3</c:f>
              <c:strCache>
                <c:ptCount val="1"/>
                <c:pt idx="0">
                  <c:v>Corporate bonds</c:v>
                </c:pt>
              </c:strCache>
            </c:strRef>
          </c:tx>
          <c:spPr>
            <a:solidFill>
              <a:schemeClr val="accent1">
                <a:lumMod val="60000"/>
                <a:lumOff val="40000"/>
              </a:schemeClr>
            </a:solidFill>
          </c:spPr>
          <c:dLbls>
            <c:txPr>
              <a:bodyPr/>
              <a:lstStyle/>
              <a:p>
                <a:pPr>
                  <a:defRPr sz="1400"/>
                </a:pPr>
                <a:endParaRPr lang="pl-PL"/>
              </a:p>
            </c:txPr>
            <c:showVal val="1"/>
          </c:dLbls>
          <c:cat>
            <c:strRef>
              <c:f>Arkusz1!$B$1:$C$1</c:f>
              <c:strCache>
                <c:ptCount val="2"/>
                <c:pt idx="0">
                  <c:v>Q3 2012</c:v>
                </c:pt>
                <c:pt idx="1">
                  <c:v>Q3 2013</c:v>
                </c:pt>
              </c:strCache>
            </c:strRef>
          </c:cat>
          <c:val>
            <c:numRef>
              <c:f>Arkusz1!$B$3:$C$3</c:f>
              <c:numCache>
                <c:formatCode>#,##0.0</c:formatCode>
                <c:ptCount val="2"/>
                <c:pt idx="0">
                  <c:v>29.146960000000082</c:v>
                </c:pt>
                <c:pt idx="1">
                  <c:v>34.624000000000002</c:v>
                </c:pt>
              </c:numCache>
            </c:numRef>
          </c:val>
        </c:ser>
        <c:ser>
          <c:idx val="2"/>
          <c:order val="2"/>
          <c:tx>
            <c:strRef>
              <c:f>Arkusz1!$A$4</c:f>
              <c:strCache>
                <c:ptCount val="1"/>
                <c:pt idx="0">
                  <c:v>Bank bonds</c:v>
                </c:pt>
              </c:strCache>
            </c:strRef>
          </c:tx>
          <c:spPr>
            <a:solidFill>
              <a:schemeClr val="accent1">
                <a:lumMod val="20000"/>
                <a:lumOff val="80000"/>
              </a:schemeClr>
            </a:solidFill>
          </c:spPr>
          <c:dLbls>
            <c:txPr>
              <a:bodyPr/>
              <a:lstStyle/>
              <a:p>
                <a:pPr>
                  <a:defRPr sz="1400"/>
                </a:pPr>
                <a:endParaRPr lang="pl-PL"/>
              </a:p>
            </c:txPr>
            <c:showVal val="1"/>
          </c:dLbls>
          <c:cat>
            <c:strRef>
              <c:f>Arkusz1!$B$1:$C$1</c:f>
              <c:strCache>
                <c:ptCount val="2"/>
                <c:pt idx="0">
                  <c:v>Q3 2012</c:v>
                </c:pt>
                <c:pt idx="1">
                  <c:v>Q3 2013</c:v>
                </c:pt>
              </c:strCache>
            </c:strRef>
          </c:cat>
          <c:val>
            <c:numRef>
              <c:f>Arkusz1!$B$4:$C$4</c:f>
              <c:numCache>
                <c:formatCode>#,##0.0</c:formatCode>
                <c:ptCount val="2"/>
                <c:pt idx="0">
                  <c:v>43.260190000000186</c:v>
                </c:pt>
                <c:pt idx="1">
                  <c:v>44.68</c:v>
                </c:pt>
              </c:numCache>
            </c:numRef>
          </c:val>
        </c:ser>
        <c:ser>
          <c:idx val="3"/>
          <c:order val="3"/>
          <c:tx>
            <c:strRef>
              <c:f>Arkusz1!$A$5</c:f>
              <c:strCache>
                <c:ptCount val="1"/>
                <c:pt idx="0">
                  <c:v>Municipal bonds</c:v>
                </c:pt>
              </c:strCache>
            </c:strRef>
          </c:tx>
          <c:spPr>
            <a:solidFill>
              <a:srgbClr val="00B0F0"/>
            </a:solidFill>
          </c:spPr>
          <c:dLbls>
            <c:txPr>
              <a:bodyPr/>
              <a:lstStyle/>
              <a:p>
                <a:pPr>
                  <a:defRPr sz="1400"/>
                </a:pPr>
                <a:endParaRPr lang="pl-PL"/>
              </a:p>
            </c:txPr>
            <c:showVal val="1"/>
          </c:dLbls>
          <c:cat>
            <c:strRef>
              <c:f>Arkusz1!$B$1:$C$1</c:f>
              <c:strCache>
                <c:ptCount val="2"/>
                <c:pt idx="0">
                  <c:v>Q3 2012</c:v>
                </c:pt>
                <c:pt idx="1">
                  <c:v>Q3 2013</c:v>
                </c:pt>
              </c:strCache>
            </c:strRef>
          </c:cat>
          <c:val>
            <c:numRef>
              <c:f>Arkusz1!$B$5:$C$5</c:f>
              <c:numCache>
                <c:formatCode>#,##0.0</c:formatCode>
                <c:ptCount val="2"/>
                <c:pt idx="0">
                  <c:v>15.022040000000002</c:v>
                </c:pt>
                <c:pt idx="1">
                  <c:v>16.579000000000001</c:v>
                </c:pt>
              </c:numCache>
            </c:numRef>
          </c:val>
        </c:ser>
        <c:overlap val="100"/>
        <c:axId val="106744064"/>
        <c:axId val="106762240"/>
      </c:barChart>
      <c:catAx>
        <c:axId val="106744064"/>
        <c:scaling>
          <c:orientation val="minMax"/>
        </c:scaling>
        <c:axPos val="b"/>
        <c:tickLblPos val="nextTo"/>
        <c:txPr>
          <a:bodyPr/>
          <a:lstStyle/>
          <a:p>
            <a:pPr>
              <a:defRPr sz="1200"/>
            </a:pPr>
            <a:endParaRPr lang="pl-PL"/>
          </a:p>
        </c:txPr>
        <c:crossAx val="106762240"/>
        <c:crosses val="autoZero"/>
        <c:auto val="1"/>
        <c:lblAlgn val="ctr"/>
        <c:lblOffset val="100"/>
      </c:catAx>
      <c:valAx>
        <c:axId val="106762240"/>
        <c:scaling>
          <c:orientation val="minMax"/>
        </c:scaling>
        <c:delete val="1"/>
        <c:axPos val="l"/>
        <c:numFmt formatCode="#,##0.0" sourceLinked="1"/>
        <c:tickLblPos val="none"/>
        <c:crossAx val="106744064"/>
        <c:crossesAt val="1"/>
        <c:crossBetween val="between"/>
      </c:valAx>
    </c:plotArea>
    <c:legend>
      <c:legendPos val="r"/>
      <c:layout>
        <c:manualLayout>
          <c:xMode val="edge"/>
          <c:yMode val="edge"/>
          <c:x val="0.74309792239223904"/>
          <c:y val="0.13900005942492241"/>
          <c:w val="0.25690207760776362"/>
          <c:h val="0.503020299145299"/>
        </c:manualLayout>
      </c:layout>
      <c:txPr>
        <a:bodyPr/>
        <a:lstStyle/>
        <a:p>
          <a:pPr>
            <a:defRPr sz="1100"/>
          </a:pPr>
          <a:endParaRPr lang="pl-PL"/>
        </a:p>
      </c:txPr>
    </c:legend>
    <c:plotVisOnly val="1"/>
    <c:dispBlanksAs val="gap"/>
  </c:chart>
  <c:txPr>
    <a:bodyPr/>
    <a:lstStyle/>
    <a:p>
      <a:pPr>
        <a:defRPr sz="1800"/>
      </a:pPr>
      <a:endParaRPr lang="pl-PL"/>
    </a:p>
  </c:txPr>
  <c:externalData r:id="rId1"/>
</c:chartSpace>
</file>

<file path=ppt/charts/chart19.xml><?xml version="1.0" encoding="utf-8"?>
<c:chartSpace xmlns:c="http://schemas.openxmlformats.org/drawingml/2006/chart" xmlns:a="http://schemas.openxmlformats.org/drawingml/2006/main" xmlns:r="http://schemas.openxmlformats.org/officeDocument/2006/relationships">
  <c:date1904 val="1"/>
  <c:lang val="pl-PL"/>
  <c:style val="1"/>
  <c:chart>
    <c:autoTitleDeleted val="1"/>
    <c:plotArea>
      <c:layout>
        <c:manualLayout>
          <c:layoutTarget val="inner"/>
          <c:xMode val="edge"/>
          <c:yMode val="edge"/>
          <c:x val="0.17482255372985767"/>
          <c:y val="2.7255625879043892E-2"/>
          <c:w val="0.67167083475986522"/>
          <c:h val="0.7420018576747377"/>
        </c:manualLayout>
      </c:layout>
      <c:barChart>
        <c:barDir val="col"/>
        <c:grouping val="stacked"/>
        <c:ser>
          <c:idx val="0"/>
          <c:order val="0"/>
          <c:tx>
            <c:strRef>
              <c:f>Arkusz1!$A$6</c:f>
              <c:strCache>
                <c:ptCount val="1"/>
                <c:pt idx="0">
                  <c:v>% share of non-Treasury debt listed on Catalyst </c:v>
                </c:pt>
              </c:strCache>
            </c:strRef>
          </c:tx>
          <c:spPr>
            <a:solidFill>
              <a:schemeClr val="bg1">
                <a:lumMod val="75000"/>
              </a:schemeClr>
            </a:solidFill>
          </c:spPr>
          <c:dLbls>
            <c:dLbl>
              <c:idx val="0"/>
              <c:delete val="1"/>
            </c:dLbl>
            <c:dLbl>
              <c:idx val="1"/>
              <c:layout/>
              <c:tx>
                <c:rich>
                  <a:bodyPr/>
                  <a:lstStyle/>
                  <a:p>
                    <a:r>
                      <a:rPr lang="pl-PL" sz="1400" dirty="0" smtClean="0"/>
                      <a:t>3</a:t>
                    </a:r>
                    <a:r>
                      <a:rPr lang="pl-PL" dirty="0" smtClean="0"/>
                      <a:t>0,2%</a:t>
                    </a:r>
                    <a:endParaRPr lang="en-US" dirty="0"/>
                  </a:p>
                </c:rich>
              </c:tx>
              <c:showVal val="1"/>
            </c:dLbl>
            <c:dLbl>
              <c:idx val="2"/>
              <c:layout/>
              <c:tx>
                <c:rich>
                  <a:bodyPr/>
                  <a:lstStyle/>
                  <a:p>
                    <a:r>
                      <a:rPr lang="pl-PL" sz="1600" dirty="0" smtClean="0"/>
                      <a:t>5</a:t>
                    </a:r>
                    <a:r>
                      <a:rPr lang="pl-PL" sz="1400" dirty="0" smtClean="0"/>
                      <a:t>1,2%</a:t>
                    </a:r>
                    <a:endParaRPr lang="en-US" sz="1400" dirty="0"/>
                  </a:p>
                </c:rich>
              </c:tx>
              <c:showVal val="1"/>
            </c:dLbl>
            <c:txPr>
              <a:bodyPr/>
              <a:lstStyle/>
              <a:p>
                <a:pPr>
                  <a:defRPr sz="1400"/>
                </a:pPr>
                <a:endParaRPr lang="pl-PL"/>
              </a:p>
            </c:txPr>
            <c:showVal val="1"/>
          </c:dLbls>
          <c:cat>
            <c:strRef>
              <c:f>Arkusz1!$A$1:$C$1</c:f>
              <c:strCache>
                <c:ptCount val="3"/>
                <c:pt idx="0">
                  <c:v> </c:v>
                </c:pt>
                <c:pt idx="1">
                  <c:v>Q3 2012</c:v>
                </c:pt>
                <c:pt idx="2">
                  <c:v>Q3 2013</c:v>
                </c:pt>
              </c:strCache>
            </c:strRef>
          </c:cat>
          <c:val>
            <c:numRef>
              <c:f>Arkusz1!$A$6:$C$6</c:f>
              <c:numCache>
                <c:formatCode>#,##0.0</c:formatCode>
                <c:ptCount val="3"/>
                <c:pt idx="0" formatCode="General">
                  <c:v>0</c:v>
                </c:pt>
                <c:pt idx="1">
                  <c:v>48.752000000000002</c:v>
                </c:pt>
                <c:pt idx="2">
                  <c:v>59.2</c:v>
                </c:pt>
              </c:numCache>
            </c:numRef>
          </c:val>
        </c:ser>
        <c:gapWidth val="253"/>
        <c:overlap val="100"/>
        <c:axId val="106802560"/>
        <c:axId val="106812544"/>
      </c:barChart>
      <c:catAx>
        <c:axId val="106802560"/>
        <c:scaling>
          <c:orientation val="minMax"/>
        </c:scaling>
        <c:delete val="1"/>
        <c:axPos val="b"/>
        <c:tickLblPos val="none"/>
        <c:crossAx val="106812544"/>
        <c:crosses val="autoZero"/>
        <c:auto val="1"/>
        <c:lblAlgn val="ctr"/>
        <c:lblOffset val="100"/>
      </c:catAx>
      <c:valAx>
        <c:axId val="106812544"/>
        <c:scaling>
          <c:orientation val="minMax"/>
          <c:max val="140"/>
        </c:scaling>
        <c:axPos val="l"/>
        <c:numFmt formatCode="General" sourceLinked="1"/>
        <c:tickLblPos val="none"/>
        <c:crossAx val="106802560"/>
        <c:crosses val="autoZero"/>
        <c:crossBetween val="between"/>
      </c:valAx>
    </c:plotArea>
    <c:legend>
      <c:legendPos val="r"/>
      <c:layout>
        <c:manualLayout>
          <c:xMode val="edge"/>
          <c:yMode val="edge"/>
          <c:x val="0.79575809603921865"/>
          <c:y val="0.58499830768158023"/>
          <c:w val="0.19344378402399887"/>
          <c:h val="0.29255353741183199"/>
        </c:manualLayout>
      </c:layout>
      <c:txPr>
        <a:bodyPr/>
        <a:lstStyle/>
        <a:p>
          <a:pPr>
            <a:defRPr sz="1100"/>
          </a:pPr>
          <a:endParaRPr lang="pl-PL"/>
        </a:p>
      </c:txPr>
    </c:legend>
    <c:plotVisOnly val="1"/>
    <c:dispBlanksAs val="gap"/>
  </c:chart>
  <c:txPr>
    <a:bodyPr/>
    <a:lstStyle/>
    <a:p>
      <a:pPr>
        <a:defRPr sz="1800"/>
      </a:pPr>
      <a:endParaRPr lang="pl-PL"/>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pl-PL"/>
  <c:style val="1"/>
  <c:chart>
    <c:autoTitleDeleted val="1"/>
    <c:plotArea>
      <c:layout/>
      <c:pieChart>
        <c:varyColors val="1"/>
        <c:ser>
          <c:idx val="0"/>
          <c:order val="0"/>
          <c:tx>
            <c:strRef>
              <c:f>Arkusz1!$B$1</c:f>
              <c:strCache>
                <c:ptCount val="1"/>
                <c:pt idx="0">
                  <c:v>Kolumna1</c:v>
                </c:pt>
              </c:strCache>
            </c:strRef>
          </c:tx>
          <c:dPt>
            <c:idx val="0"/>
            <c:spPr>
              <a:solidFill>
                <a:srgbClr val="4F81BD"/>
              </a:solidFill>
            </c:spPr>
          </c:dPt>
          <c:dPt>
            <c:idx val="1"/>
            <c:spPr>
              <a:solidFill>
                <a:srgbClr val="D0D8E8"/>
              </a:solidFill>
            </c:spPr>
          </c:dPt>
          <c:dPt>
            <c:idx val="2"/>
            <c:spPr>
              <a:solidFill>
                <a:srgbClr val="F0DCB4"/>
              </a:solidFill>
            </c:spPr>
          </c:dPt>
          <c:dLbls>
            <c:dLbl>
              <c:idx val="0"/>
              <c:layout>
                <c:manualLayout>
                  <c:x val="-1.461089238845144E-2"/>
                  <c:y val="-8.4072834645669295E-2"/>
                </c:manualLayout>
              </c:layout>
              <c:showVal val="1"/>
            </c:dLbl>
            <c:dLbl>
              <c:idx val="1"/>
              <c:layout>
                <c:manualLayout>
                  <c:x val="1.1450131233596126E-2"/>
                  <c:y val="2.6573326771654443E-2"/>
                </c:manualLayout>
              </c:layout>
              <c:showVal val="1"/>
            </c:dLbl>
            <c:dLbl>
              <c:idx val="2"/>
              <c:layout>
                <c:manualLayout>
                  <c:x val="-2.5396161417322836E-3"/>
                  <c:y val="1.5566929133858301E-2"/>
                </c:manualLayout>
              </c:layout>
              <c:showVal val="1"/>
            </c:dLbl>
            <c:txPr>
              <a:bodyPr/>
              <a:lstStyle/>
              <a:p>
                <a:pPr>
                  <a:defRPr sz="1600"/>
                </a:pPr>
                <a:endParaRPr lang="pl-PL"/>
              </a:p>
            </c:txPr>
            <c:showVal val="1"/>
          </c:dLbls>
          <c:cat>
            <c:strRef>
              <c:f>Arkusz1!$A$2:$A$4</c:f>
              <c:strCache>
                <c:ptCount val="3"/>
                <c:pt idx="0">
                  <c:v>Foreign</c:v>
                </c:pt>
                <c:pt idx="1">
                  <c:v>Polish Institutional</c:v>
                </c:pt>
                <c:pt idx="2">
                  <c:v>Polish Retail</c:v>
                </c:pt>
              </c:strCache>
            </c:strRef>
          </c:cat>
          <c:val>
            <c:numRef>
              <c:f>Arkusz1!$B$2:$B$4</c:f>
              <c:numCache>
                <c:formatCode>0%</c:formatCode>
                <c:ptCount val="3"/>
                <c:pt idx="0">
                  <c:v>0.16</c:v>
                </c:pt>
                <c:pt idx="1">
                  <c:v>0.34</c:v>
                </c:pt>
                <c:pt idx="2">
                  <c:v>0.5</c:v>
                </c:pt>
              </c:numCache>
            </c:numRef>
          </c:val>
        </c:ser>
        <c:firstSliceAng val="0"/>
      </c:pieChart>
    </c:plotArea>
    <c:legend>
      <c:legendPos val="r"/>
      <c:layout/>
      <c:txPr>
        <a:bodyPr/>
        <a:lstStyle/>
        <a:p>
          <a:pPr>
            <a:defRPr sz="1400"/>
          </a:pPr>
          <a:endParaRPr lang="pl-PL"/>
        </a:p>
      </c:txPr>
    </c:legend>
    <c:plotVisOnly val="1"/>
  </c:chart>
  <c:txPr>
    <a:bodyPr/>
    <a:lstStyle/>
    <a:p>
      <a:pPr>
        <a:defRPr sz="1800"/>
      </a:pPr>
      <a:endParaRPr lang="pl-PL"/>
    </a:p>
  </c:txPr>
  <c:externalData r:id="rId1"/>
</c:chartSpace>
</file>

<file path=ppt/charts/chart20.xml><?xml version="1.0" encoding="utf-8"?>
<c:chartSpace xmlns:c="http://schemas.openxmlformats.org/drawingml/2006/chart" xmlns:a="http://schemas.openxmlformats.org/drawingml/2006/main" xmlns:r="http://schemas.openxmlformats.org/officeDocument/2006/relationships">
  <c:date1904 val="1"/>
  <c:lang val="pl-PL"/>
  <c:chart>
    <c:plotArea>
      <c:layout/>
      <c:barChart>
        <c:barDir val="col"/>
        <c:grouping val="clustered"/>
        <c:ser>
          <c:idx val="0"/>
          <c:order val="0"/>
          <c:tx>
            <c:strRef>
              <c:f>Arkusz1!$B$1</c:f>
              <c:strCache>
                <c:ptCount val="1"/>
                <c:pt idx="0">
                  <c:v>Value of listed issues (PLN bn)</c:v>
                </c:pt>
              </c:strCache>
            </c:strRef>
          </c:tx>
          <c:spPr>
            <a:solidFill>
              <a:schemeClr val="bg1">
                <a:lumMod val="75000"/>
              </a:schemeClr>
            </a:solidFill>
          </c:spPr>
          <c:dLbls>
            <c:numFmt formatCode="#,##0" sourceLinked="0"/>
            <c:spPr>
              <a:solidFill>
                <a:schemeClr val="bg1">
                  <a:lumMod val="50000"/>
                </a:schemeClr>
              </a:solidFill>
            </c:spPr>
            <c:txPr>
              <a:bodyPr/>
              <a:lstStyle/>
              <a:p>
                <a:pPr>
                  <a:defRPr sz="1050">
                    <a:solidFill>
                      <a:schemeClr val="bg1"/>
                    </a:solidFill>
                  </a:defRPr>
                </a:pPr>
                <a:endParaRPr lang="pl-PL"/>
              </a:p>
            </c:txPr>
            <c:dLblPos val="inBase"/>
            <c:showVal val="1"/>
          </c:dLbls>
          <c:cat>
            <c:strRef>
              <c:f>Arkusz1!$A$2:$A$8</c:f>
              <c:strCache>
                <c:ptCount val="7"/>
                <c:pt idx="0">
                  <c:v>2009</c:v>
                </c:pt>
                <c:pt idx="1">
                  <c:v>2010</c:v>
                </c:pt>
                <c:pt idx="2">
                  <c:v>2011</c:v>
                </c:pt>
                <c:pt idx="3">
                  <c:v>2012</c:v>
                </c:pt>
                <c:pt idx="4">
                  <c:v>Q1 13</c:v>
                </c:pt>
                <c:pt idx="5">
                  <c:v>Q2 13</c:v>
                </c:pt>
                <c:pt idx="6">
                  <c:v>Q3 13</c:v>
                </c:pt>
              </c:strCache>
            </c:strRef>
          </c:cat>
          <c:val>
            <c:numRef>
              <c:f>Arkusz1!$B$2:$B$8</c:f>
              <c:numCache>
                <c:formatCode>General</c:formatCode>
                <c:ptCount val="7"/>
                <c:pt idx="0">
                  <c:v>10.648999999999999</c:v>
                </c:pt>
                <c:pt idx="1">
                  <c:v>21.5</c:v>
                </c:pt>
                <c:pt idx="2">
                  <c:v>40</c:v>
                </c:pt>
                <c:pt idx="3">
                  <c:v>52.3</c:v>
                </c:pt>
                <c:pt idx="4">
                  <c:v>54.3</c:v>
                </c:pt>
                <c:pt idx="5">
                  <c:v>56.4</c:v>
                </c:pt>
                <c:pt idx="6">
                  <c:v>59.2</c:v>
                </c:pt>
              </c:numCache>
            </c:numRef>
          </c:val>
        </c:ser>
        <c:axId val="107200512"/>
        <c:axId val="107190528"/>
      </c:barChart>
      <c:lineChart>
        <c:grouping val="standard"/>
        <c:ser>
          <c:idx val="1"/>
          <c:order val="1"/>
          <c:tx>
            <c:strRef>
              <c:f>Arkusz1!$C$1</c:f>
              <c:strCache>
                <c:ptCount val="1"/>
                <c:pt idx="0">
                  <c:v>Number of listed series</c:v>
                </c:pt>
              </c:strCache>
            </c:strRef>
          </c:tx>
          <c:spPr>
            <a:ln>
              <a:solidFill>
                <a:srgbClr val="00B0F0"/>
              </a:solidFill>
            </a:ln>
          </c:spPr>
          <c:marker>
            <c:symbol val="none"/>
          </c:marker>
          <c:dLbls>
            <c:txPr>
              <a:bodyPr/>
              <a:lstStyle/>
              <a:p>
                <a:pPr>
                  <a:defRPr sz="1100"/>
                </a:pPr>
                <a:endParaRPr lang="pl-PL"/>
              </a:p>
            </c:txPr>
            <c:dLblPos val="t"/>
            <c:showVal val="1"/>
          </c:dLbls>
          <c:cat>
            <c:strRef>
              <c:f>Arkusz1!$A$2:$A$8</c:f>
              <c:strCache>
                <c:ptCount val="7"/>
                <c:pt idx="0">
                  <c:v>2009</c:v>
                </c:pt>
                <c:pt idx="1">
                  <c:v>2010</c:v>
                </c:pt>
                <c:pt idx="2">
                  <c:v>2011</c:v>
                </c:pt>
                <c:pt idx="3">
                  <c:v>2012</c:v>
                </c:pt>
                <c:pt idx="4">
                  <c:v>Q1 13</c:v>
                </c:pt>
                <c:pt idx="5">
                  <c:v>Q2 13</c:v>
                </c:pt>
                <c:pt idx="6">
                  <c:v>Q3 13</c:v>
                </c:pt>
              </c:strCache>
            </c:strRef>
          </c:cat>
          <c:val>
            <c:numRef>
              <c:f>Arkusz1!$C$2:$C$8</c:f>
              <c:numCache>
                <c:formatCode>General</c:formatCode>
                <c:ptCount val="7"/>
                <c:pt idx="0">
                  <c:v>35</c:v>
                </c:pt>
                <c:pt idx="1">
                  <c:v>97</c:v>
                </c:pt>
                <c:pt idx="2">
                  <c:v>208</c:v>
                </c:pt>
                <c:pt idx="3">
                  <c:v>325</c:v>
                </c:pt>
                <c:pt idx="4">
                  <c:v>361</c:v>
                </c:pt>
                <c:pt idx="5">
                  <c:v>381</c:v>
                </c:pt>
                <c:pt idx="6">
                  <c:v>407</c:v>
                </c:pt>
              </c:numCache>
            </c:numRef>
          </c:val>
        </c:ser>
        <c:marker val="1"/>
        <c:axId val="107183104"/>
        <c:axId val="107188992"/>
      </c:lineChart>
      <c:catAx>
        <c:axId val="107183104"/>
        <c:scaling>
          <c:orientation val="minMax"/>
        </c:scaling>
        <c:axPos val="b"/>
        <c:tickLblPos val="nextTo"/>
        <c:txPr>
          <a:bodyPr/>
          <a:lstStyle/>
          <a:p>
            <a:pPr>
              <a:defRPr sz="1200"/>
            </a:pPr>
            <a:endParaRPr lang="pl-PL"/>
          </a:p>
        </c:txPr>
        <c:crossAx val="107188992"/>
        <c:crosses val="autoZero"/>
        <c:auto val="1"/>
        <c:lblAlgn val="ctr"/>
        <c:lblOffset val="100"/>
      </c:catAx>
      <c:valAx>
        <c:axId val="107188992"/>
        <c:scaling>
          <c:orientation val="minMax"/>
          <c:max val="410"/>
          <c:min val="0"/>
        </c:scaling>
        <c:axPos val="l"/>
        <c:numFmt formatCode="General" sourceLinked="1"/>
        <c:tickLblPos val="nextTo"/>
        <c:spPr>
          <a:ln>
            <a:noFill/>
          </a:ln>
        </c:spPr>
        <c:txPr>
          <a:bodyPr/>
          <a:lstStyle/>
          <a:p>
            <a:pPr>
              <a:defRPr sz="800">
                <a:solidFill>
                  <a:schemeClr val="bg1"/>
                </a:solidFill>
              </a:defRPr>
            </a:pPr>
            <a:endParaRPr lang="pl-PL"/>
          </a:p>
        </c:txPr>
        <c:crossAx val="107183104"/>
        <c:crosses val="autoZero"/>
        <c:crossBetween val="between"/>
      </c:valAx>
      <c:valAx>
        <c:axId val="107190528"/>
        <c:scaling>
          <c:orientation val="minMax"/>
        </c:scaling>
        <c:axPos val="r"/>
        <c:numFmt formatCode="General" sourceLinked="1"/>
        <c:tickLblPos val="nextTo"/>
        <c:spPr>
          <a:ln>
            <a:noFill/>
          </a:ln>
        </c:spPr>
        <c:txPr>
          <a:bodyPr/>
          <a:lstStyle/>
          <a:p>
            <a:pPr>
              <a:defRPr sz="1000">
                <a:solidFill>
                  <a:schemeClr val="bg1"/>
                </a:solidFill>
              </a:defRPr>
            </a:pPr>
            <a:endParaRPr lang="pl-PL"/>
          </a:p>
        </c:txPr>
        <c:crossAx val="107200512"/>
        <c:crosses val="max"/>
        <c:crossBetween val="between"/>
      </c:valAx>
      <c:catAx>
        <c:axId val="107200512"/>
        <c:scaling>
          <c:orientation val="minMax"/>
        </c:scaling>
        <c:delete val="1"/>
        <c:axPos val="b"/>
        <c:tickLblPos val="none"/>
        <c:crossAx val="107190528"/>
        <c:crosses val="autoZero"/>
        <c:auto val="1"/>
        <c:lblAlgn val="ctr"/>
        <c:lblOffset val="100"/>
      </c:catAx>
    </c:plotArea>
    <c:legend>
      <c:legendPos val="b"/>
      <c:legendEntry>
        <c:idx val="0"/>
        <c:txPr>
          <a:bodyPr/>
          <a:lstStyle/>
          <a:p>
            <a:pPr>
              <a:defRPr sz="1000"/>
            </a:pPr>
            <a:endParaRPr lang="pl-PL"/>
          </a:p>
        </c:txPr>
      </c:legendEntry>
      <c:legendEntry>
        <c:idx val="1"/>
        <c:txPr>
          <a:bodyPr/>
          <a:lstStyle/>
          <a:p>
            <a:pPr>
              <a:defRPr sz="1000"/>
            </a:pPr>
            <a:endParaRPr lang="pl-PL"/>
          </a:p>
        </c:txPr>
      </c:legendEntry>
      <c:layout/>
      <c:txPr>
        <a:bodyPr/>
        <a:lstStyle/>
        <a:p>
          <a:pPr>
            <a:defRPr sz="1050"/>
          </a:pPr>
          <a:endParaRPr lang="pl-PL"/>
        </a:p>
      </c:txPr>
    </c:legend>
    <c:plotVisOnly val="1"/>
    <c:dispBlanksAs val="gap"/>
  </c:chart>
  <c:txPr>
    <a:bodyPr/>
    <a:lstStyle/>
    <a:p>
      <a:pPr>
        <a:defRPr sz="1800"/>
      </a:pPr>
      <a:endParaRPr lang="pl-PL"/>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pl-PL"/>
  <c:style val="1"/>
  <c:chart>
    <c:autoTitleDeleted val="1"/>
    <c:plotArea>
      <c:layout>
        <c:manualLayout>
          <c:layoutTarget val="inner"/>
          <c:xMode val="edge"/>
          <c:yMode val="edge"/>
          <c:x val="0.65919635863244463"/>
          <c:y val="5.7320223054224566E-2"/>
          <c:w val="0.16290444551832398"/>
          <c:h val="0.49401477709692176"/>
        </c:manualLayout>
      </c:layout>
      <c:pieChart>
        <c:varyColors val="1"/>
        <c:ser>
          <c:idx val="0"/>
          <c:order val="0"/>
          <c:tx>
            <c:strRef>
              <c:f>Arkusz1!$B$1</c:f>
              <c:strCache>
                <c:ptCount val="1"/>
                <c:pt idx="0">
                  <c:v>Kolumna1</c:v>
                </c:pt>
              </c:strCache>
            </c:strRef>
          </c:tx>
          <c:explosion val="1"/>
          <c:dPt>
            <c:idx val="0"/>
            <c:spPr>
              <a:solidFill>
                <a:srgbClr val="4F81BD"/>
              </a:solidFill>
            </c:spPr>
          </c:dPt>
          <c:dPt>
            <c:idx val="1"/>
            <c:spPr>
              <a:solidFill>
                <a:srgbClr val="D0D8E8"/>
              </a:solidFill>
            </c:spPr>
          </c:dPt>
          <c:dPt>
            <c:idx val="2"/>
            <c:spPr>
              <a:solidFill>
                <a:srgbClr val="F0DCB4"/>
              </a:solidFill>
            </c:spPr>
          </c:dPt>
          <c:dLbls>
            <c:dLbl>
              <c:idx val="0"/>
              <c:layout>
                <c:manualLayout>
                  <c:x val="-3.7906490280902672E-3"/>
                  <c:y val="-9.3917010662070505E-2"/>
                </c:manualLayout>
              </c:layout>
              <c:showVal val="1"/>
            </c:dLbl>
            <c:dLbl>
              <c:idx val="1"/>
              <c:layout>
                <c:manualLayout>
                  <c:x val="1.1450131233596129E-2"/>
                  <c:y val="2.657332677165445E-2"/>
                </c:manualLayout>
              </c:layout>
              <c:showVal val="1"/>
            </c:dLbl>
            <c:dLbl>
              <c:idx val="2"/>
              <c:layout>
                <c:manualLayout>
                  <c:x val="-2.5396161417322854E-3"/>
                  <c:y val="1.556692913385836E-2"/>
                </c:manualLayout>
              </c:layout>
              <c:showVal val="1"/>
            </c:dLbl>
            <c:dLbl>
              <c:idx val="3"/>
              <c:layout>
                <c:manualLayout>
                  <c:x val="-5.3608562920411714E-3"/>
                  <c:y val="2.6132626989788525E-2"/>
                </c:manualLayout>
              </c:layout>
              <c:showVal val="1"/>
            </c:dLbl>
            <c:txPr>
              <a:bodyPr/>
              <a:lstStyle/>
              <a:p>
                <a:pPr>
                  <a:defRPr sz="1200"/>
                </a:pPr>
                <a:endParaRPr lang="pl-PL"/>
              </a:p>
            </c:txPr>
            <c:showVal val="1"/>
          </c:dLbls>
          <c:cat>
            <c:strRef>
              <c:f>Arkusz1!$A$2:$A$6</c:f>
              <c:strCache>
                <c:ptCount val="5"/>
                <c:pt idx="0">
                  <c:v>Warsaw Stock Exchange</c:v>
                </c:pt>
                <c:pt idx="1">
                  <c:v>CEESEG- Vienna</c:v>
                </c:pt>
                <c:pt idx="2">
                  <c:v>CEESEG- Prague</c:v>
                </c:pt>
                <c:pt idx="3">
                  <c:v>CEESEG- Budapest</c:v>
                </c:pt>
                <c:pt idx="4">
                  <c:v>Bucharest SE, CEESEG- Lubljana, Bulgarian SE, Bratislava SE</c:v>
                </c:pt>
              </c:strCache>
            </c:strRef>
          </c:cat>
          <c:val>
            <c:numRef>
              <c:f>Arkusz1!$B$2:$B$6</c:f>
              <c:numCache>
                <c:formatCode>0%</c:formatCode>
                <c:ptCount val="5"/>
                <c:pt idx="0">
                  <c:v>0.55000000000000004</c:v>
                </c:pt>
                <c:pt idx="1">
                  <c:v>0.21000000000000021</c:v>
                </c:pt>
                <c:pt idx="2">
                  <c:v>0.12000000000000002</c:v>
                </c:pt>
                <c:pt idx="3">
                  <c:v>0.1</c:v>
                </c:pt>
                <c:pt idx="4">
                  <c:v>2.0000000000000032E-2</c:v>
                </c:pt>
              </c:numCache>
            </c:numRef>
          </c:val>
        </c:ser>
        <c:firstSliceAng val="0"/>
      </c:pieChart>
    </c:plotArea>
    <c:legend>
      <c:legendPos val="b"/>
      <c:layout>
        <c:manualLayout>
          <c:xMode val="edge"/>
          <c:yMode val="edge"/>
          <c:x val="0.42838091268659367"/>
          <c:y val="0.57968571605000008"/>
          <c:w val="0.56899591251960646"/>
          <c:h val="0.18406262425883918"/>
        </c:manualLayout>
      </c:layout>
      <c:txPr>
        <a:bodyPr/>
        <a:lstStyle/>
        <a:p>
          <a:pPr>
            <a:defRPr sz="1050"/>
          </a:pPr>
          <a:endParaRPr lang="pl-PL"/>
        </a:p>
      </c:txPr>
    </c:legend>
    <c:plotVisOnly val="1"/>
  </c:chart>
  <c:txPr>
    <a:bodyPr/>
    <a:lstStyle/>
    <a:p>
      <a:pPr>
        <a:defRPr sz="1800"/>
      </a:pPr>
      <a:endParaRPr lang="pl-PL"/>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pl-PL"/>
  <c:style val="1"/>
  <c:chart>
    <c:autoTitleDeleted val="1"/>
    <c:plotArea>
      <c:layout>
        <c:manualLayout>
          <c:layoutTarget val="inner"/>
          <c:xMode val="edge"/>
          <c:yMode val="edge"/>
          <c:x val="0.23862876980685538"/>
          <c:y val="1.3425315770857605E-2"/>
          <c:w val="0.62101016553716248"/>
          <c:h val="0.98657468422914241"/>
        </c:manualLayout>
      </c:layout>
      <c:pieChart>
        <c:varyColors val="1"/>
        <c:ser>
          <c:idx val="0"/>
          <c:order val="0"/>
          <c:tx>
            <c:strRef>
              <c:f>Arkusz1!$B$1</c:f>
              <c:strCache>
                <c:ptCount val="1"/>
                <c:pt idx="0">
                  <c:v>Kolumna1</c:v>
                </c:pt>
              </c:strCache>
            </c:strRef>
          </c:tx>
          <c:explosion val="1"/>
          <c:dPt>
            <c:idx val="0"/>
            <c:spPr>
              <a:solidFill>
                <a:srgbClr val="4F81BD"/>
              </a:solidFill>
            </c:spPr>
          </c:dPt>
          <c:dPt>
            <c:idx val="1"/>
            <c:spPr>
              <a:solidFill>
                <a:srgbClr val="D0D8E8"/>
              </a:solidFill>
            </c:spPr>
          </c:dPt>
          <c:dPt>
            <c:idx val="2"/>
            <c:spPr>
              <a:solidFill>
                <a:srgbClr val="F0DCB4"/>
              </a:solidFill>
            </c:spPr>
          </c:dPt>
          <c:dLbls>
            <c:dLbl>
              <c:idx val="0"/>
              <c:layout>
                <c:manualLayout>
                  <c:x val="-1.461089238845144E-2"/>
                  <c:y val="-8.4072834645669295E-2"/>
                </c:manualLayout>
              </c:layout>
              <c:showVal val="1"/>
            </c:dLbl>
            <c:dLbl>
              <c:idx val="1"/>
              <c:layout>
                <c:manualLayout>
                  <c:x val="-1.3016940967498418E-2"/>
                  <c:y val="-8.1207829225699454E-2"/>
                </c:manualLayout>
              </c:layout>
              <c:showVal val="1"/>
            </c:dLbl>
            <c:dLbl>
              <c:idx val="2"/>
              <c:layout>
                <c:manualLayout>
                  <c:x val="-2.5396161417322836E-3"/>
                  <c:y val="1.5566929133858301E-2"/>
                </c:manualLayout>
              </c:layout>
              <c:showVal val="1"/>
            </c:dLbl>
            <c:txPr>
              <a:bodyPr/>
              <a:lstStyle/>
              <a:p>
                <a:pPr>
                  <a:defRPr sz="1200"/>
                </a:pPr>
                <a:endParaRPr lang="pl-PL"/>
              </a:p>
            </c:txPr>
            <c:showVal val="1"/>
          </c:dLbls>
          <c:cat>
            <c:strRef>
              <c:f>Arkusz1!$A$2:$A$6</c:f>
              <c:strCache>
                <c:ptCount val="5"/>
                <c:pt idx="0">
                  <c:v>Warsaw Stock Exchange</c:v>
                </c:pt>
                <c:pt idx="1">
                  <c:v>CEESEG- Vienna</c:v>
                </c:pt>
                <c:pt idx="2">
                  <c:v>CEESEG- Prague</c:v>
                </c:pt>
                <c:pt idx="3">
                  <c:v>CEESEG- Budapest</c:v>
                </c:pt>
                <c:pt idx="4">
                  <c:v>Bucharest SE, CEESEG- Lubljana, Bulgarian SE, Bratislava SE</c:v>
                </c:pt>
              </c:strCache>
            </c:strRef>
          </c:cat>
          <c:val>
            <c:numRef>
              <c:f>Arkusz1!$B$2:$B$6</c:f>
              <c:numCache>
                <c:formatCode>0%</c:formatCode>
                <c:ptCount val="5"/>
                <c:pt idx="0">
                  <c:v>0.48000000000000032</c:v>
                </c:pt>
                <c:pt idx="1">
                  <c:v>0.28000000000000008</c:v>
                </c:pt>
                <c:pt idx="2">
                  <c:v>0.1</c:v>
                </c:pt>
                <c:pt idx="3">
                  <c:v>0.05</c:v>
                </c:pt>
                <c:pt idx="4">
                  <c:v>0.1</c:v>
                </c:pt>
              </c:numCache>
            </c:numRef>
          </c:val>
        </c:ser>
        <c:firstSliceAng val="0"/>
      </c:pieChart>
    </c:plotArea>
    <c:plotVisOnly val="1"/>
  </c:chart>
  <c:txPr>
    <a:bodyPr/>
    <a:lstStyle/>
    <a:p>
      <a:pPr>
        <a:defRPr sz="1800"/>
      </a:pPr>
      <a:endParaRPr lang="pl-PL"/>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pl-PL"/>
  <c:chart>
    <c:autoTitleDeleted val="1"/>
    <c:plotArea>
      <c:layout/>
      <c:barChart>
        <c:barDir val="col"/>
        <c:grouping val="clustered"/>
        <c:ser>
          <c:idx val="0"/>
          <c:order val="0"/>
          <c:tx>
            <c:strRef>
              <c:f>Arkusz1!$B$1</c:f>
              <c:strCache>
                <c:ptCount val="1"/>
                <c:pt idx="0">
                  <c:v>Liczba emitentów (Rynek Główny - spółki krajowe)</c:v>
                </c:pt>
              </c:strCache>
            </c:strRef>
          </c:tx>
          <c:spPr>
            <a:solidFill>
              <a:srgbClr val="F0DCB4"/>
            </a:solidFill>
            <a:effectLst/>
          </c:spPr>
          <c:dLbls>
            <c:txPr>
              <a:bodyPr/>
              <a:lstStyle/>
              <a:p>
                <a:pPr>
                  <a:defRPr sz="1100" b="1">
                    <a:latin typeface="Arial" pitchFamily="34" charset="0"/>
                    <a:cs typeface="Arial" pitchFamily="34" charset="0"/>
                  </a:defRPr>
                </a:pPr>
                <a:endParaRPr lang="pl-PL"/>
              </a:p>
            </c:txPr>
            <c:dLblPos val="inEnd"/>
            <c:showVal val="1"/>
          </c:dLbls>
          <c:cat>
            <c:strRef>
              <c:f>Arkusz1!$A$2:$A$4</c:f>
              <c:strCache>
                <c:ptCount val="3"/>
                <c:pt idx="0">
                  <c:v>2011</c:v>
                </c:pt>
                <c:pt idx="1">
                  <c:v>2012</c:v>
                </c:pt>
                <c:pt idx="2">
                  <c:v>2013 (Sep)</c:v>
                </c:pt>
              </c:strCache>
            </c:strRef>
          </c:cat>
          <c:val>
            <c:numRef>
              <c:f>Arkusz1!$B$2:$B$4</c:f>
              <c:numCache>
                <c:formatCode>General</c:formatCode>
                <c:ptCount val="3"/>
                <c:pt idx="0">
                  <c:v>387</c:v>
                </c:pt>
                <c:pt idx="1">
                  <c:v>395</c:v>
                </c:pt>
                <c:pt idx="2">
                  <c:v>398</c:v>
                </c:pt>
              </c:numCache>
            </c:numRef>
          </c:val>
        </c:ser>
        <c:gapWidth val="95"/>
        <c:axId val="95640576"/>
        <c:axId val="95646464"/>
      </c:barChart>
      <c:catAx>
        <c:axId val="95640576"/>
        <c:scaling>
          <c:orientation val="minMax"/>
        </c:scaling>
        <c:axPos val="b"/>
        <c:numFmt formatCode="General" sourceLinked="1"/>
        <c:tickLblPos val="nextTo"/>
        <c:txPr>
          <a:bodyPr/>
          <a:lstStyle/>
          <a:p>
            <a:pPr>
              <a:defRPr sz="1100" b="1"/>
            </a:pPr>
            <a:endParaRPr lang="pl-PL"/>
          </a:p>
        </c:txPr>
        <c:crossAx val="95646464"/>
        <c:crosses val="autoZero"/>
        <c:auto val="1"/>
        <c:lblAlgn val="ctr"/>
        <c:lblOffset val="100"/>
      </c:catAx>
      <c:valAx>
        <c:axId val="95646464"/>
        <c:scaling>
          <c:orientation val="minMax"/>
          <c:max val="400"/>
          <c:min val="0"/>
        </c:scaling>
        <c:delete val="1"/>
        <c:axPos val="l"/>
        <c:numFmt formatCode="General" sourceLinked="1"/>
        <c:tickLblPos val="none"/>
        <c:crossAx val="95640576"/>
        <c:crosses val="autoZero"/>
        <c:crossBetween val="between"/>
      </c:valAx>
    </c:plotArea>
    <c:plotVisOnly val="1"/>
    <c:dispBlanksAs val="gap"/>
  </c:chart>
  <c:txPr>
    <a:bodyPr/>
    <a:lstStyle/>
    <a:p>
      <a:pPr>
        <a:defRPr sz="1800"/>
      </a:pPr>
      <a:endParaRPr lang="pl-PL"/>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pl-PL"/>
  <c:chart>
    <c:autoTitleDeleted val="1"/>
    <c:plotArea>
      <c:layout>
        <c:manualLayout>
          <c:layoutTarget val="inner"/>
          <c:xMode val="edge"/>
          <c:yMode val="edge"/>
          <c:x val="6.3322380722074578E-2"/>
          <c:y val="7.4750292821029143E-2"/>
          <c:w val="0.90213813888406658"/>
          <c:h val="0.77633824159701303"/>
        </c:manualLayout>
      </c:layout>
      <c:barChart>
        <c:barDir val="col"/>
        <c:grouping val="clustered"/>
        <c:ser>
          <c:idx val="0"/>
          <c:order val="0"/>
          <c:tx>
            <c:strRef>
              <c:f>Arkusz1!$B$1</c:f>
              <c:strCache>
                <c:ptCount val="1"/>
                <c:pt idx="0">
                  <c:v>Liczba emitentów (Rynek Główny - spółki krajowe)</c:v>
                </c:pt>
              </c:strCache>
            </c:strRef>
          </c:tx>
          <c:spPr>
            <a:solidFill>
              <a:srgbClr val="F0DCB4"/>
            </a:solidFill>
            <a:effectLst/>
          </c:spPr>
          <c:dLbls>
            <c:dLbl>
              <c:idx val="1"/>
              <c:layout/>
              <c:tx>
                <c:rich>
                  <a:bodyPr/>
                  <a:lstStyle/>
                  <a:p>
                    <a:r>
                      <a:rPr lang="en-US" sz="1100" dirty="0" smtClean="0">
                        <a:latin typeface="Arial" pitchFamily="34" charset="0"/>
                        <a:cs typeface="Arial" pitchFamily="34" charset="0"/>
                      </a:rPr>
                      <a:t>4</a:t>
                    </a:r>
                    <a:r>
                      <a:rPr lang="pl-PL" dirty="0" smtClean="0"/>
                      <a:t>3</a:t>
                    </a:r>
                    <a:endParaRPr lang="en-US" dirty="0"/>
                  </a:p>
                </c:rich>
              </c:tx>
              <c:dLblPos val="inEnd"/>
              <c:showVal val="1"/>
            </c:dLbl>
            <c:dLbl>
              <c:idx val="2"/>
              <c:layout/>
              <c:tx>
                <c:rich>
                  <a:bodyPr/>
                  <a:lstStyle/>
                  <a:p>
                    <a:r>
                      <a:rPr lang="pl-PL" sz="1100" smtClean="0">
                        <a:latin typeface="Arial" pitchFamily="34" charset="0"/>
                        <a:cs typeface="Arial" pitchFamily="34" charset="0"/>
                      </a:rPr>
                      <a:t>4</a:t>
                    </a:r>
                    <a:r>
                      <a:rPr lang="pl-PL" smtClean="0"/>
                      <a:t>5</a:t>
                    </a:r>
                    <a:endParaRPr lang="en-US" dirty="0"/>
                  </a:p>
                </c:rich>
              </c:tx>
              <c:dLblPos val="inEnd"/>
              <c:showVal val="1"/>
            </c:dLbl>
            <c:txPr>
              <a:bodyPr/>
              <a:lstStyle/>
              <a:p>
                <a:pPr>
                  <a:defRPr sz="1100" b="1">
                    <a:latin typeface="Arial" pitchFamily="34" charset="0"/>
                    <a:cs typeface="Arial" pitchFamily="34" charset="0"/>
                  </a:defRPr>
                </a:pPr>
                <a:endParaRPr lang="pl-PL"/>
              </a:p>
            </c:txPr>
            <c:dLblPos val="inEnd"/>
            <c:showVal val="1"/>
          </c:dLbls>
          <c:cat>
            <c:strRef>
              <c:f>Arkusz1!$A$2:$A$4</c:f>
              <c:strCache>
                <c:ptCount val="3"/>
                <c:pt idx="0">
                  <c:v>2011</c:v>
                </c:pt>
                <c:pt idx="1">
                  <c:v>2012</c:v>
                </c:pt>
                <c:pt idx="2">
                  <c:v>2013 (Sep)</c:v>
                </c:pt>
              </c:strCache>
            </c:strRef>
          </c:cat>
          <c:val>
            <c:numRef>
              <c:f>Arkusz1!$B$2:$B$4</c:f>
              <c:numCache>
                <c:formatCode>General</c:formatCode>
                <c:ptCount val="3"/>
                <c:pt idx="0">
                  <c:v>39</c:v>
                </c:pt>
                <c:pt idx="1">
                  <c:v>43</c:v>
                </c:pt>
                <c:pt idx="2">
                  <c:v>43</c:v>
                </c:pt>
              </c:numCache>
            </c:numRef>
          </c:val>
        </c:ser>
        <c:gapWidth val="90"/>
        <c:axId val="95780864"/>
        <c:axId val="95782400"/>
      </c:barChart>
      <c:catAx>
        <c:axId val="95780864"/>
        <c:scaling>
          <c:orientation val="minMax"/>
        </c:scaling>
        <c:axPos val="b"/>
        <c:numFmt formatCode="General" sourceLinked="1"/>
        <c:tickLblPos val="nextTo"/>
        <c:txPr>
          <a:bodyPr/>
          <a:lstStyle/>
          <a:p>
            <a:pPr>
              <a:defRPr sz="1100" b="1">
                <a:latin typeface="+mn-lt"/>
                <a:cs typeface="Arial" pitchFamily="34" charset="0"/>
              </a:defRPr>
            </a:pPr>
            <a:endParaRPr lang="pl-PL"/>
          </a:p>
        </c:txPr>
        <c:crossAx val="95782400"/>
        <c:crosses val="autoZero"/>
        <c:auto val="1"/>
        <c:lblAlgn val="ctr"/>
        <c:lblOffset val="100"/>
      </c:catAx>
      <c:valAx>
        <c:axId val="95782400"/>
        <c:scaling>
          <c:orientation val="minMax"/>
          <c:max val="45"/>
          <c:min val="0"/>
        </c:scaling>
        <c:delete val="1"/>
        <c:axPos val="l"/>
        <c:numFmt formatCode="General" sourceLinked="1"/>
        <c:tickLblPos val="none"/>
        <c:crossAx val="95780864"/>
        <c:crosses val="autoZero"/>
        <c:crossBetween val="between"/>
      </c:valAx>
    </c:plotArea>
    <c:plotVisOnly val="1"/>
    <c:dispBlanksAs val="gap"/>
  </c:chart>
  <c:txPr>
    <a:bodyPr/>
    <a:lstStyle/>
    <a:p>
      <a:pPr>
        <a:defRPr sz="1800"/>
      </a:pPr>
      <a:endParaRPr lang="pl-PL"/>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pl-PL"/>
  <c:chart>
    <c:autoTitleDeleted val="1"/>
    <c:plotArea>
      <c:layout/>
      <c:barChart>
        <c:barDir val="col"/>
        <c:grouping val="clustered"/>
        <c:ser>
          <c:idx val="0"/>
          <c:order val="0"/>
          <c:tx>
            <c:strRef>
              <c:f>Arkusz1!$B$1</c:f>
              <c:strCache>
                <c:ptCount val="1"/>
                <c:pt idx="0">
                  <c:v>Liczba emitentów (Rynek Główny - spółki krajowe)</c:v>
                </c:pt>
              </c:strCache>
            </c:strRef>
          </c:tx>
          <c:spPr>
            <a:solidFill>
              <a:srgbClr val="F0DCB4"/>
            </a:solidFill>
            <a:effectLst/>
          </c:spPr>
          <c:dLbls>
            <c:numFmt formatCode="General" sourceLinked="0"/>
            <c:txPr>
              <a:bodyPr/>
              <a:lstStyle/>
              <a:p>
                <a:pPr>
                  <a:defRPr sz="1100" b="1"/>
                </a:pPr>
                <a:endParaRPr lang="pl-PL"/>
              </a:p>
            </c:txPr>
            <c:dLblPos val="inEnd"/>
            <c:showVal val="1"/>
          </c:dLbls>
          <c:cat>
            <c:strRef>
              <c:f>Arkusz1!$A$2:$A$4</c:f>
              <c:strCache>
                <c:ptCount val="3"/>
                <c:pt idx="0">
                  <c:v>2011</c:v>
                </c:pt>
                <c:pt idx="1">
                  <c:v>2012</c:v>
                </c:pt>
                <c:pt idx="2">
                  <c:v>2013 (Sep)</c:v>
                </c:pt>
              </c:strCache>
            </c:strRef>
          </c:cat>
          <c:val>
            <c:numRef>
              <c:f>Arkusz1!$B$2:$B$4</c:f>
              <c:numCache>
                <c:formatCode>General</c:formatCode>
                <c:ptCount val="3"/>
                <c:pt idx="0">
                  <c:v>351</c:v>
                </c:pt>
                <c:pt idx="1">
                  <c:v>429</c:v>
                </c:pt>
                <c:pt idx="2" formatCode="0">
                  <c:v>447</c:v>
                </c:pt>
              </c:numCache>
            </c:numRef>
          </c:val>
        </c:ser>
        <c:gapWidth val="90"/>
        <c:axId val="95810304"/>
        <c:axId val="95811840"/>
      </c:barChart>
      <c:catAx>
        <c:axId val="95810304"/>
        <c:scaling>
          <c:orientation val="minMax"/>
        </c:scaling>
        <c:axPos val="b"/>
        <c:numFmt formatCode="General" sourceLinked="1"/>
        <c:tickLblPos val="nextTo"/>
        <c:txPr>
          <a:bodyPr/>
          <a:lstStyle/>
          <a:p>
            <a:pPr>
              <a:defRPr sz="1100" b="1">
                <a:latin typeface="+mn-lt"/>
              </a:defRPr>
            </a:pPr>
            <a:endParaRPr lang="pl-PL"/>
          </a:p>
        </c:txPr>
        <c:crossAx val="95811840"/>
        <c:crosses val="autoZero"/>
        <c:auto val="1"/>
        <c:lblAlgn val="ctr"/>
        <c:lblOffset val="100"/>
      </c:catAx>
      <c:valAx>
        <c:axId val="95811840"/>
        <c:scaling>
          <c:orientation val="minMax"/>
        </c:scaling>
        <c:delete val="1"/>
        <c:axPos val="l"/>
        <c:numFmt formatCode="General" sourceLinked="1"/>
        <c:tickLblPos val="none"/>
        <c:crossAx val="95810304"/>
        <c:crosses val="autoZero"/>
        <c:crossBetween val="between"/>
      </c:valAx>
    </c:plotArea>
    <c:plotVisOnly val="1"/>
    <c:dispBlanksAs val="gap"/>
  </c:chart>
  <c:txPr>
    <a:bodyPr/>
    <a:lstStyle/>
    <a:p>
      <a:pPr>
        <a:defRPr sz="1200">
          <a:latin typeface="Arial" pitchFamily="34" charset="0"/>
          <a:cs typeface="Arial" pitchFamily="34" charset="0"/>
        </a:defRPr>
      </a:pPr>
      <a:endParaRPr lang="pl-PL"/>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date1904 val="1"/>
  <c:lang val="pl-PL"/>
  <c:chart>
    <c:autoTitleDeleted val="1"/>
    <c:plotArea>
      <c:layout>
        <c:manualLayout>
          <c:layoutTarget val="inner"/>
          <c:xMode val="edge"/>
          <c:yMode val="edge"/>
          <c:x val="0"/>
          <c:y val="6.5211596927912938E-2"/>
          <c:w val="0.97051865268938553"/>
          <c:h val="0.77268833758041378"/>
        </c:manualLayout>
      </c:layout>
      <c:barChart>
        <c:barDir val="col"/>
        <c:grouping val="clustered"/>
        <c:ser>
          <c:idx val="0"/>
          <c:order val="0"/>
          <c:tx>
            <c:strRef>
              <c:f>Arkusz1!$B$1</c:f>
              <c:strCache>
                <c:ptCount val="1"/>
                <c:pt idx="0">
                  <c:v>Liczba emitentów (Rynek Główny - spółki krajowe)</c:v>
                </c:pt>
              </c:strCache>
            </c:strRef>
          </c:tx>
          <c:spPr>
            <a:solidFill>
              <a:srgbClr val="F0DCB4"/>
            </a:solidFill>
            <a:effectLst/>
          </c:spPr>
          <c:dLbls>
            <c:spPr>
              <a:effectLst/>
            </c:spPr>
            <c:txPr>
              <a:bodyPr/>
              <a:lstStyle/>
              <a:p>
                <a:pPr>
                  <a:defRPr sz="1100" b="1">
                    <a:latin typeface="Arial" pitchFamily="34" charset="0"/>
                    <a:cs typeface="Arial" pitchFamily="34" charset="0"/>
                  </a:defRPr>
                </a:pPr>
                <a:endParaRPr lang="pl-PL"/>
              </a:p>
            </c:txPr>
            <c:dLblPos val="inEnd"/>
            <c:showVal val="1"/>
          </c:dLbls>
          <c:cat>
            <c:strRef>
              <c:f>Arkusz1!$A$2:$A$4</c:f>
              <c:strCache>
                <c:ptCount val="3"/>
                <c:pt idx="0">
                  <c:v>2011</c:v>
                </c:pt>
                <c:pt idx="1">
                  <c:v>2012</c:v>
                </c:pt>
                <c:pt idx="2">
                  <c:v>2013 (Sep)</c:v>
                </c:pt>
              </c:strCache>
            </c:strRef>
          </c:cat>
          <c:val>
            <c:numRef>
              <c:f>Arkusz1!$B$2:$B$4</c:f>
              <c:numCache>
                <c:formatCode>General</c:formatCode>
                <c:ptCount val="3"/>
                <c:pt idx="0">
                  <c:v>99</c:v>
                </c:pt>
                <c:pt idx="1">
                  <c:v>155</c:v>
                </c:pt>
                <c:pt idx="2">
                  <c:v>175</c:v>
                </c:pt>
              </c:numCache>
            </c:numRef>
          </c:val>
        </c:ser>
        <c:gapWidth val="90"/>
        <c:axId val="95581696"/>
        <c:axId val="95583232"/>
      </c:barChart>
      <c:catAx>
        <c:axId val="95581696"/>
        <c:scaling>
          <c:orientation val="minMax"/>
        </c:scaling>
        <c:axPos val="b"/>
        <c:numFmt formatCode="General" sourceLinked="1"/>
        <c:tickLblPos val="nextTo"/>
        <c:txPr>
          <a:bodyPr/>
          <a:lstStyle/>
          <a:p>
            <a:pPr>
              <a:defRPr sz="1100" b="1">
                <a:latin typeface="+mn-lt"/>
                <a:cs typeface="Arial" pitchFamily="34" charset="0"/>
              </a:defRPr>
            </a:pPr>
            <a:endParaRPr lang="pl-PL"/>
          </a:p>
        </c:txPr>
        <c:crossAx val="95583232"/>
        <c:crosses val="autoZero"/>
        <c:auto val="1"/>
        <c:lblAlgn val="ctr"/>
        <c:lblOffset val="100"/>
      </c:catAx>
      <c:valAx>
        <c:axId val="95583232"/>
        <c:scaling>
          <c:orientation val="minMax"/>
        </c:scaling>
        <c:delete val="1"/>
        <c:axPos val="l"/>
        <c:numFmt formatCode="General" sourceLinked="1"/>
        <c:tickLblPos val="none"/>
        <c:crossAx val="95581696"/>
        <c:crosses val="autoZero"/>
        <c:crossBetween val="between"/>
      </c:valAx>
    </c:plotArea>
    <c:plotVisOnly val="1"/>
    <c:dispBlanksAs val="gap"/>
  </c:chart>
  <c:txPr>
    <a:bodyPr/>
    <a:lstStyle/>
    <a:p>
      <a:pPr>
        <a:defRPr sz="1800"/>
      </a:pPr>
      <a:endParaRPr lang="pl-PL"/>
    </a:p>
  </c:tx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date1904 val="1"/>
  <c:lang val="pl-PL"/>
  <c:chart>
    <c:autoTitleDeleted val="1"/>
    <c:plotArea>
      <c:layout/>
      <c:barChart>
        <c:barDir val="bar"/>
        <c:grouping val="clustered"/>
        <c:ser>
          <c:idx val="0"/>
          <c:order val="0"/>
          <c:tx>
            <c:strRef>
              <c:f>Arkusz1!$B$1</c:f>
              <c:strCache>
                <c:ptCount val="1"/>
                <c:pt idx="0">
                  <c:v>Seria 1</c:v>
                </c:pt>
              </c:strCache>
            </c:strRef>
          </c:tx>
          <c:dPt>
            <c:idx val="17"/>
            <c:spPr>
              <a:solidFill>
                <a:srgbClr val="00B0F0"/>
              </a:solidFill>
            </c:spPr>
          </c:dPt>
          <c:dLbls>
            <c:dLbl>
              <c:idx val="25"/>
              <c:numFmt formatCode="0.0%" sourceLinked="0"/>
              <c:spPr/>
              <c:txPr>
                <a:bodyPr/>
                <a:lstStyle/>
                <a:p>
                  <a:pPr>
                    <a:defRPr sz="1200"/>
                  </a:pPr>
                  <a:endParaRPr lang="pl-PL"/>
                </a:p>
              </c:txPr>
            </c:dLbl>
            <c:dLbl>
              <c:idx val="26"/>
              <c:numFmt formatCode="0.0%" sourceLinked="0"/>
              <c:spPr/>
              <c:txPr>
                <a:bodyPr/>
                <a:lstStyle/>
                <a:p>
                  <a:pPr>
                    <a:defRPr sz="1200"/>
                  </a:pPr>
                  <a:endParaRPr lang="pl-PL"/>
                </a:p>
              </c:txPr>
            </c:dLbl>
            <c:numFmt formatCode="0%" sourceLinked="0"/>
            <c:txPr>
              <a:bodyPr/>
              <a:lstStyle/>
              <a:p>
                <a:pPr>
                  <a:defRPr sz="1200"/>
                </a:pPr>
                <a:endParaRPr lang="pl-PL"/>
              </a:p>
            </c:txPr>
            <c:showVal val="1"/>
          </c:dLbls>
          <c:cat>
            <c:strRef>
              <c:f>Arkusz1!$A$2:$A$28</c:f>
              <c:strCache>
                <c:ptCount val="27"/>
                <c:pt idx="0">
                  <c:v>Cyprus SE</c:v>
                </c:pt>
                <c:pt idx="1">
                  <c:v>CEESEG - Prague</c:v>
                </c:pt>
                <c:pt idx="2">
                  <c:v>Bratislava SE</c:v>
                </c:pt>
                <c:pt idx="3">
                  <c:v>Oslo Børs</c:v>
                </c:pt>
                <c:pt idx="4">
                  <c:v>Bucharest SE</c:v>
                </c:pt>
                <c:pt idx="5">
                  <c:v>CEESEG - Budapest</c:v>
                </c:pt>
                <c:pt idx="6">
                  <c:v>BME (Spanish Exchanges)</c:v>
                </c:pt>
                <c:pt idx="7">
                  <c:v>BATS Chi-X Europe</c:v>
                </c:pt>
                <c:pt idx="8">
                  <c:v>London SE</c:v>
                </c:pt>
                <c:pt idx="9">
                  <c:v>Deutsche Börse</c:v>
                </c:pt>
                <c:pt idx="10">
                  <c:v>NYSE Euronext</c:v>
                </c:pt>
                <c:pt idx="11">
                  <c:v>NASDAQ OMX Nordic</c:v>
                </c:pt>
                <c:pt idx="12">
                  <c:v>CEESEG - Ljubljana</c:v>
                </c:pt>
                <c:pt idx="13">
                  <c:v>Luxembourg SE</c:v>
                </c:pt>
                <c:pt idx="14">
                  <c:v>CEESEG - Vienna</c:v>
                </c:pt>
                <c:pt idx="15">
                  <c:v>Equiduct</c:v>
                </c:pt>
                <c:pt idx="16">
                  <c:v>SIX Swiss </c:v>
                </c:pt>
                <c:pt idx="17">
                  <c:v>Warsaw SE</c:v>
                </c:pt>
                <c:pt idx="18">
                  <c:v>Boerse Stuttgart</c:v>
                </c:pt>
                <c:pt idx="19">
                  <c:v>Borsa Istanbul</c:v>
                </c:pt>
                <c:pt idx="20">
                  <c:v>Athens Exchange</c:v>
                </c:pt>
                <c:pt idx="21">
                  <c:v>Malta SE</c:v>
                </c:pt>
                <c:pt idx="22">
                  <c:v>Irish SE</c:v>
                </c:pt>
                <c:pt idx="23">
                  <c:v>Bulgarian SE</c:v>
                </c:pt>
                <c:pt idx="25">
                  <c:v>CEE region</c:v>
                </c:pt>
                <c:pt idx="26">
                  <c:v>European Exchanges</c:v>
                </c:pt>
              </c:strCache>
            </c:strRef>
          </c:cat>
          <c:val>
            <c:numRef>
              <c:f>Arkusz1!$B$2:$B$28</c:f>
              <c:numCache>
                <c:formatCode>0.0%</c:formatCode>
                <c:ptCount val="27"/>
                <c:pt idx="0">
                  <c:v>-0.85319410319410893</c:v>
                </c:pt>
                <c:pt idx="1">
                  <c:v>-0.34739665096808031</c:v>
                </c:pt>
                <c:pt idx="2">
                  <c:v>-0.3073684210526364</c:v>
                </c:pt>
                <c:pt idx="3">
                  <c:v>-0.24566808024433792</c:v>
                </c:pt>
                <c:pt idx="4">
                  <c:v>-0.12217087332622446</c:v>
                </c:pt>
                <c:pt idx="5">
                  <c:v>-0.10880689469431647</c:v>
                </c:pt>
                <c:pt idx="6">
                  <c:v>-7.5340841932151029E-2</c:v>
                </c:pt>
                <c:pt idx="7">
                  <c:v>-6.3744748399180207E-2</c:v>
                </c:pt>
                <c:pt idx="8">
                  <c:v>-3.6959232199998603E-2</c:v>
                </c:pt>
                <c:pt idx="9">
                  <c:v>-1.80324526033897E-2</c:v>
                </c:pt>
                <c:pt idx="10">
                  <c:v>-1.5921579531070412E-2</c:v>
                </c:pt>
                <c:pt idx="11">
                  <c:v>-8.5174180962015508E-3</c:v>
                </c:pt>
                <c:pt idx="12">
                  <c:v>1.0294805802527021E-2</c:v>
                </c:pt>
                <c:pt idx="13">
                  <c:v>1.4066496163682699E-2</c:v>
                </c:pt>
                <c:pt idx="14">
                  <c:v>3.2357395976223599E-2</c:v>
                </c:pt>
                <c:pt idx="15">
                  <c:v>7.2446338507252697E-2</c:v>
                </c:pt>
                <c:pt idx="16">
                  <c:v>0.10750673731219119</c:v>
                </c:pt>
                <c:pt idx="17">
                  <c:v>0.16072085001014597</c:v>
                </c:pt>
                <c:pt idx="18">
                  <c:v>0.27621522291278899</c:v>
                </c:pt>
                <c:pt idx="19">
                  <c:v>0.33204802262146932</c:v>
                </c:pt>
                <c:pt idx="20">
                  <c:v>0.34919534357552079</c:v>
                </c:pt>
                <c:pt idx="21">
                  <c:v>0.41201716738197697</c:v>
                </c:pt>
                <c:pt idx="22">
                  <c:v>0.43802789235907047</c:v>
                </c:pt>
                <c:pt idx="23">
                  <c:v>2.023076923076923</c:v>
                </c:pt>
                <c:pt idx="25">
                  <c:v>9.7000000000000017E-2</c:v>
                </c:pt>
                <c:pt idx="26">
                  <c:v>-2.0000000000000011E-2</c:v>
                </c:pt>
              </c:numCache>
            </c:numRef>
          </c:val>
        </c:ser>
        <c:gapWidth val="66"/>
        <c:axId val="98240000"/>
        <c:axId val="98241536"/>
      </c:barChart>
      <c:catAx>
        <c:axId val="98240000"/>
        <c:scaling>
          <c:orientation val="minMax"/>
        </c:scaling>
        <c:axPos val="l"/>
        <c:tickLblPos val="low"/>
        <c:txPr>
          <a:bodyPr/>
          <a:lstStyle/>
          <a:p>
            <a:pPr>
              <a:defRPr sz="1000"/>
            </a:pPr>
            <a:endParaRPr lang="pl-PL"/>
          </a:p>
        </c:txPr>
        <c:crossAx val="98241536"/>
        <c:crosses val="autoZero"/>
        <c:auto val="1"/>
        <c:lblAlgn val="ctr"/>
        <c:lblOffset val="100"/>
      </c:catAx>
      <c:valAx>
        <c:axId val="98241536"/>
        <c:scaling>
          <c:orientation val="minMax"/>
          <c:max val="1.5"/>
          <c:min val="-1.5"/>
        </c:scaling>
        <c:delete val="1"/>
        <c:axPos val="b"/>
        <c:numFmt formatCode="0.0%" sourceLinked="1"/>
        <c:tickLblPos val="none"/>
        <c:crossAx val="98240000"/>
        <c:crosses val="autoZero"/>
        <c:crossBetween val="between"/>
      </c:valAx>
    </c:plotArea>
    <c:plotVisOnly val="1"/>
    <c:dispBlanksAs val="gap"/>
  </c:chart>
  <c:txPr>
    <a:bodyPr/>
    <a:lstStyle/>
    <a:p>
      <a:pPr>
        <a:defRPr sz="1800"/>
      </a:pPr>
      <a:endParaRPr lang="pl-PL"/>
    </a:p>
  </c:txPr>
  <c:externalData r:id="rId1"/>
</c:chartSpace>
</file>

<file path=ppt/diagrams/_rels/data1.xml.rels><?xml version="1.0" encoding="UTF-8" standalone="yes"?>
<Relationships xmlns="http://schemas.openxmlformats.org/package/2006/relationships"><Relationship Id="rId1" Type="http://schemas.openxmlformats.org/officeDocument/2006/relationships/image" Target="../media/image8.png"/></Relationships>
</file>

<file path=ppt/diagrams/_rels/drawing1.xml.rels><?xml version="1.0" encoding="UTF-8" standalone="yes"?>
<Relationships xmlns="http://schemas.openxmlformats.org/package/2006/relationships"><Relationship Id="rId1" Type="http://schemas.openxmlformats.org/officeDocument/2006/relationships/image" Target="../media/image8.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9DF4F70-40EB-4EF1-B151-D12A1A2CDED4}"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pl-PL"/>
        </a:p>
      </dgm:t>
    </dgm:pt>
    <dgm:pt modelId="{FC56410D-EA9D-486D-B778-B4D5A3055818}">
      <dgm:prSet phldrT="[Tekst]" custT="1"/>
      <dgm:spPr/>
      <dgm:t>
        <a:bodyPr/>
        <a:lstStyle/>
        <a:p>
          <a:pPr>
            <a:spcAft>
              <a:spcPts val="0"/>
            </a:spcAft>
          </a:pPr>
          <a:r>
            <a:rPr lang="en-US" sz="1200" b="1" noProof="0" dirty="0" smtClean="0"/>
            <a:t>Derivatives market </a:t>
          </a:r>
          <a:endParaRPr lang="en-US" sz="1200" b="1" noProof="0" dirty="0"/>
        </a:p>
      </dgm:t>
    </dgm:pt>
    <dgm:pt modelId="{40A74007-632D-4FD4-8608-F75E5883D7BA}" type="parTrans" cxnId="{D6212B56-B27F-468D-9F5A-CE84E25F1CC8}">
      <dgm:prSet/>
      <dgm:spPr/>
      <dgm:t>
        <a:bodyPr/>
        <a:lstStyle/>
        <a:p>
          <a:endParaRPr lang="pl-PL"/>
        </a:p>
      </dgm:t>
    </dgm:pt>
    <dgm:pt modelId="{34FF7035-A002-4605-831F-CE55B966DBD7}" type="sibTrans" cxnId="{D6212B56-B27F-468D-9F5A-CE84E25F1CC8}">
      <dgm:prSet/>
      <dgm:spPr/>
      <dgm:t>
        <a:bodyPr/>
        <a:lstStyle/>
        <a:p>
          <a:endParaRPr lang="pl-PL"/>
        </a:p>
      </dgm:t>
    </dgm:pt>
    <dgm:pt modelId="{A2388656-4FAD-477A-89A7-AB3D4B6DB12C}">
      <dgm:prSet phldrT="[Tekst]" custT="1"/>
      <dgm:spPr/>
      <dgm:t>
        <a:bodyPr/>
        <a:lstStyle/>
        <a:p>
          <a:r>
            <a:rPr lang="en-US" sz="1200" b="1" noProof="0" dirty="0" smtClean="0"/>
            <a:t>Cash market (bonds)</a:t>
          </a:r>
          <a:endParaRPr lang="en-US" sz="1200" b="1" noProof="0" dirty="0"/>
        </a:p>
      </dgm:t>
    </dgm:pt>
    <dgm:pt modelId="{02896E15-6BB6-469D-9AF2-45B21FAE3544}" type="parTrans" cxnId="{6115004E-1CF4-4B36-B731-FCEFCF922A53}">
      <dgm:prSet/>
      <dgm:spPr/>
      <dgm:t>
        <a:bodyPr/>
        <a:lstStyle/>
        <a:p>
          <a:endParaRPr lang="pl-PL"/>
        </a:p>
      </dgm:t>
    </dgm:pt>
    <dgm:pt modelId="{D0A8077E-0592-46CD-8D6A-0E59C7E064D6}" type="sibTrans" cxnId="{6115004E-1CF4-4B36-B731-FCEFCF922A53}">
      <dgm:prSet/>
      <dgm:spPr/>
      <dgm:t>
        <a:bodyPr/>
        <a:lstStyle/>
        <a:p>
          <a:endParaRPr lang="pl-PL"/>
        </a:p>
      </dgm:t>
    </dgm:pt>
    <dgm:pt modelId="{15CB76E5-5FEE-4267-AFE6-495A3A1BAFD3}">
      <dgm:prSet phldrT="[Tekst]" custT="1"/>
      <dgm:spPr/>
      <dgm:t>
        <a:bodyPr/>
        <a:lstStyle/>
        <a:p>
          <a:r>
            <a:rPr lang="en-US" sz="1200" b="1" noProof="0" dirty="0" smtClean="0"/>
            <a:t>Market data </a:t>
          </a:r>
          <a:br>
            <a:rPr lang="en-US" sz="1200" b="1" noProof="0" dirty="0" smtClean="0"/>
          </a:br>
          <a:r>
            <a:rPr lang="en-US" sz="1200" b="1" noProof="0" dirty="0" smtClean="0"/>
            <a:t>and indices</a:t>
          </a:r>
          <a:endParaRPr lang="en-US" sz="1200" b="1" noProof="0" dirty="0"/>
        </a:p>
      </dgm:t>
    </dgm:pt>
    <dgm:pt modelId="{F8849E51-C304-4018-985A-3EE9ADC4212E}" type="parTrans" cxnId="{55945ABA-6178-4ACE-9A55-D1B58343C85E}">
      <dgm:prSet/>
      <dgm:spPr/>
      <dgm:t>
        <a:bodyPr/>
        <a:lstStyle/>
        <a:p>
          <a:endParaRPr lang="pl-PL"/>
        </a:p>
      </dgm:t>
    </dgm:pt>
    <dgm:pt modelId="{57CAD22B-EE79-4E1A-B56D-39E75885B7D7}" type="sibTrans" cxnId="{55945ABA-6178-4ACE-9A55-D1B58343C85E}">
      <dgm:prSet/>
      <dgm:spPr/>
      <dgm:t>
        <a:bodyPr/>
        <a:lstStyle/>
        <a:p>
          <a:endParaRPr lang="pl-PL"/>
        </a:p>
      </dgm:t>
    </dgm:pt>
    <dgm:pt modelId="{AB7D1157-B27B-464A-A4D1-5CC22408C69C}">
      <dgm:prSet custT="1"/>
      <dgm:spPr/>
      <dgm:t>
        <a:bodyPr/>
        <a:lstStyle/>
        <a:p>
          <a:r>
            <a:rPr lang="en-US" sz="1200" b="1" noProof="0" dirty="0" smtClean="0"/>
            <a:t>Commodities</a:t>
          </a:r>
          <a:endParaRPr lang="en-US" sz="1200" b="1" noProof="0" dirty="0"/>
        </a:p>
      </dgm:t>
    </dgm:pt>
    <dgm:pt modelId="{07D07BF5-520E-46D7-AEF0-54E5049B0253}" type="parTrans" cxnId="{7A09DD04-B2FD-4724-B283-54B84CC4BD51}">
      <dgm:prSet/>
      <dgm:spPr/>
      <dgm:t>
        <a:bodyPr/>
        <a:lstStyle/>
        <a:p>
          <a:endParaRPr lang="pl-PL"/>
        </a:p>
      </dgm:t>
    </dgm:pt>
    <dgm:pt modelId="{1BAE7942-D90D-456C-BE3C-C058630D42D1}" type="sibTrans" cxnId="{7A09DD04-B2FD-4724-B283-54B84CC4BD51}">
      <dgm:prSet/>
      <dgm:spPr/>
      <dgm:t>
        <a:bodyPr/>
        <a:lstStyle/>
        <a:p>
          <a:endParaRPr lang="pl-PL"/>
        </a:p>
      </dgm:t>
    </dgm:pt>
    <dgm:pt modelId="{CB57F6CF-C59C-4A87-AF26-8C2C53B7ACF2}">
      <dgm:prSet custT="1"/>
      <dgm:spPr/>
      <dgm:t>
        <a:bodyPr/>
        <a:lstStyle/>
        <a:p>
          <a:r>
            <a:rPr lang="en-US" sz="1200" b="1" noProof="0" dirty="0" smtClean="0"/>
            <a:t>Post-trading services</a:t>
          </a:r>
          <a:endParaRPr lang="en-US" sz="1200" b="1" noProof="0" dirty="0"/>
        </a:p>
      </dgm:t>
    </dgm:pt>
    <dgm:pt modelId="{A6546DF2-0054-4B1A-9659-A11788B468C7}" type="parTrans" cxnId="{E833D66C-A93B-40FC-AF4C-A7231B0E6D92}">
      <dgm:prSet/>
      <dgm:spPr/>
      <dgm:t>
        <a:bodyPr/>
        <a:lstStyle/>
        <a:p>
          <a:endParaRPr lang="pl-PL"/>
        </a:p>
      </dgm:t>
    </dgm:pt>
    <dgm:pt modelId="{F995CFAF-556B-4C60-989E-7ADD0DD38FB8}" type="sibTrans" cxnId="{E833D66C-A93B-40FC-AF4C-A7231B0E6D92}">
      <dgm:prSet/>
      <dgm:spPr/>
      <dgm:t>
        <a:bodyPr/>
        <a:lstStyle/>
        <a:p>
          <a:endParaRPr lang="pl-PL"/>
        </a:p>
      </dgm:t>
    </dgm:pt>
    <dgm:pt modelId="{3FE72500-73F5-47DB-9D7C-118A232F3500}">
      <dgm:prSet phldrT="[Tekst]" custT="1"/>
      <dgm:spPr>
        <a:solidFill>
          <a:srgbClr val="4F81BD"/>
        </a:solidFill>
      </dgm:spPr>
      <dgm:t>
        <a:bodyPr/>
        <a:lstStyle/>
        <a:p>
          <a:pPr>
            <a:spcAft>
              <a:spcPts val="0"/>
            </a:spcAft>
          </a:pPr>
          <a:r>
            <a:rPr lang="pl-PL" sz="1400" b="1" dirty="0" smtClean="0"/>
            <a:t>Cash market</a:t>
          </a:r>
        </a:p>
        <a:p>
          <a:pPr>
            <a:spcAft>
              <a:spcPts val="0"/>
            </a:spcAft>
          </a:pPr>
          <a:r>
            <a:rPr lang="pl-PL" sz="1200" b="1" dirty="0" smtClean="0"/>
            <a:t>(</a:t>
          </a:r>
          <a:r>
            <a:rPr lang="en-US" sz="1400" b="1" noProof="0" dirty="0" smtClean="0"/>
            <a:t>equities</a:t>
          </a:r>
          <a:r>
            <a:rPr lang="en-US" sz="1200" b="1" noProof="0" dirty="0" smtClean="0"/>
            <a:t> and other</a:t>
          </a:r>
          <a:r>
            <a:rPr lang="pl-PL" sz="1200" b="1" dirty="0" smtClean="0"/>
            <a:t>)</a:t>
          </a:r>
          <a:endParaRPr lang="pl-PL" sz="1200" b="1" dirty="0"/>
        </a:p>
      </dgm:t>
    </dgm:pt>
    <dgm:pt modelId="{D0EC2412-A6AA-4600-B777-4D3AE1F0E2EF}" type="sibTrans" cxnId="{8E280BBC-0B72-49E7-9959-22B88E16AA65}">
      <dgm:prSet/>
      <dgm:spPr/>
      <dgm:t>
        <a:bodyPr/>
        <a:lstStyle/>
        <a:p>
          <a:endParaRPr lang="pl-PL"/>
        </a:p>
      </dgm:t>
    </dgm:pt>
    <dgm:pt modelId="{001BBBA0-CE3A-45CC-8F40-C4085A9F2FF5}" type="parTrans" cxnId="{8E280BBC-0B72-49E7-9959-22B88E16AA65}">
      <dgm:prSet/>
      <dgm:spPr/>
      <dgm:t>
        <a:bodyPr/>
        <a:lstStyle/>
        <a:p>
          <a:endParaRPr lang="pl-PL"/>
        </a:p>
      </dgm:t>
    </dgm:pt>
    <dgm:pt modelId="{DB7730D2-45C6-400A-ACE8-512C9EDD374B}">
      <dgm:prSet phldrT="[Tekst]"/>
      <dgm:spPr>
        <a:blipFill rotWithShape="0">
          <a:blip xmlns:r="http://schemas.openxmlformats.org/officeDocument/2006/relationships" r:embed="rId1"/>
          <a:stretch>
            <a:fillRect/>
          </a:stretch>
        </a:blipFill>
      </dgm:spPr>
      <dgm:t>
        <a:bodyPr/>
        <a:lstStyle/>
        <a:p>
          <a:endParaRPr lang="pl-PL" dirty="0"/>
        </a:p>
      </dgm:t>
    </dgm:pt>
    <dgm:pt modelId="{2BC2618D-2F90-44CB-807B-BCDF180ADA35}" type="sibTrans" cxnId="{26422A49-AF44-4769-95BD-9C4CF0CDBDFB}">
      <dgm:prSet/>
      <dgm:spPr/>
      <dgm:t>
        <a:bodyPr/>
        <a:lstStyle/>
        <a:p>
          <a:endParaRPr lang="pl-PL"/>
        </a:p>
      </dgm:t>
    </dgm:pt>
    <dgm:pt modelId="{C57977FF-7AAB-4AAC-9502-DCFCDA2D46DF}" type="parTrans" cxnId="{26422A49-AF44-4769-95BD-9C4CF0CDBDFB}">
      <dgm:prSet/>
      <dgm:spPr/>
      <dgm:t>
        <a:bodyPr/>
        <a:lstStyle/>
        <a:p>
          <a:endParaRPr lang="pl-PL"/>
        </a:p>
      </dgm:t>
    </dgm:pt>
    <dgm:pt modelId="{EC3E4B40-5A3C-407D-AEF5-255574F9C897}" type="pres">
      <dgm:prSet presAssocID="{79DF4F70-40EB-4EF1-B151-D12A1A2CDED4}" presName="hierChild1" presStyleCnt="0">
        <dgm:presLayoutVars>
          <dgm:orgChart val="1"/>
          <dgm:chPref val="1"/>
          <dgm:dir/>
          <dgm:animOne val="branch"/>
          <dgm:animLvl val="lvl"/>
          <dgm:resizeHandles/>
        </dgm:presLayoutVars>
      </dgm:prSet>
      <dgm:spPr/>
      <dgm:t>
        <a:bodyPr/>
        <a:lstStyle/>
        <a:p>
          <a:endParaRPr lang="pl-PL"/>
        </a:p>
      </dgm:t>
    </dgm:pt>
    <dgm:pt modelId="{02C7EFF0-1C76-4C1C-A310-E2FDAAF2D7F0}" type="pres">
      <dgm:prSet presAssocID="{DB7730D2-45C6-400A-ACE8-512C9EDD374B}" presName="hierRoot1" presStyleCnt="0">
        <dgm:presLayoutVars>
          <dgm:hierBranch val="init"/>
        </dgm:presLayoutVars>
      </dgm:prSet>
      <dgm:spPr/>
    </dgm:pt>
    <dgm:pt modelId="{C3D7092C-51F2-41B6-A0E5-DBEF58A12E7F}" type="pres">
      <dgm:prSet presAssocID="{DB7730D2-45C6-400A-ACE8-512C9EDD374B}" presName="rootComposite1" presStyleCnt="0"/>
      <dgm:spPr/>
    </dgm:pt>
    <dgm:pt modelId="{FF521ADC-3B3D-4876-9F11-5AE5C34077FD}" type="pres">
      <dgm:prSet presAssocID="{DB7730D2-45C6-400A-ACE8-512C9EDD374B}" presName="rootText1" presStyleLbl="node0" presStyleIdx="0" presStyleCnt="1" custScaleX="828014" custScaleY="165497" custLinFactNeighborX="-2033" custLinFactNeighborY="-43861">
        <dgm:presLayoutVars>
          <dgm:chPref val="3"/>
        </dgm:presLayoutVars>
      </dgm:prSet>
      <dgm:spPr/>
      <dgm:t>
        <a:bodyPr/>
        <a:lstStyle/>
        <a:p>
          <a:endParaRPr lang="pl-PL"/>
        </a:p>
      </dgm:t>
    </dgm:pt>
    <dgm:pt modelId="{58C25886-1CC7-4570-BDF9-4735EEE165F4}" type="pres">
      <dgm:prSet presAssocID="{DB7730D2-45C6-400A-ACE8-512C9EDD374B}" presName="rootConnector1" presStyleLbl="node1" presStyleIdx="0" presStyleCnt="0"/>
      <dgm:spPr/>
      <dgm:t>
        <a:bodyPr/>
        <a:lstStyle/>
        <a:p>
          <a:endParaRPr lang="pl-PL"/>
        </a:p>
      </dgm:t>
    </dgm:pt>
    <dgm:pt modelId="{63CA0524-0912-49E1-B90F-BCEE6DC0B410}" type="pres">
      <dgm:prSet presAssocID="{DB7730D2-45C6-400A-ACE8-512C9EDD374B}" presName="hierChild2" presStyleCnt="0"/>
      <dgm:spPr/>
    </dgm:pt>
    <dgm:pt modelId="{AA594D04-48ED-43E2-8C9E-E144E9137C0C}" type="pres">
      <dgm:prSet presAssocID="{001BBBA0-CE3A-45CC-8F40-C4085A9F2FF5}" presName="Name37" presStyleLbl="parChTrans1D2" presStyleIdx="0" presStyleCnt="6"/>
      <dgm:spPr/>
      <dgm:t>
        <a:bodyPr/>
        <a:lstStyle/>
        <a:p>
          <a:endParaRPr lang="pl-PL"/>
        </a:p>
      </dgm:t>
    </dgm:pt>
    <dgm:pt modelId="{56CC19AE-4515-45F0-8F52-57325D197267}" type="pres">
      <dgm:prSet presAssocID="{3FE72500-73F5-47DB-9D7C-118A232F3500}" presName="hierRoot2" presStyleCnt="0">
        <dgm:presLayoutVars>
          <dgm:hierBranch val="init"/>
        </dgm:presLayoutVars>
      </dgm:prSet>
      <dgm:spPr/>
    </dgm:pt>
    <dgm:pt modelId="{02DB1A93-CB12-4905-8528-2DB973D6654A}" type="pres">
      <dgm:prSet presAssocID="{3FE72500-73F5-47DB-9D7C-118A232F3500}" presName="rootComposite" presStyleCnt="0"/>
      <dgm:spPr/>
    </dgm:pt>
    <dgm:pt modelId="{919500F4-53D2-4369-B538-2174CEFE6BB1}" type="pres">
      <dgm:prSet presAssocID="{3FE72500-73F5-47DB-9D7C-118A232F3500}" presName="rootText" presStyleLbl="node2" presStyleIdx="0" presStyleCnt="6" custScaleX="132800" custScaleY="78183" custLinFactNeighborY="-37273">
        <dgm:presLayoutVars>
          <dgm:chPref val="3"/>
        </dgm:presLayoutVars>
      </dgm:prSet>
      <dgm:spPr/>
      <dgm:t>
        <a:bodyPr/>
        <a:lstStyle/>
        <a:p>
          <a:endParaRPr lang="pl-PL"/>
        </a:p>
      </dgm:t>
    </dgm:pt>
    <dgm:pt modelId="{FD8B45B5-A4F2-4F5F-B3D2-47762461F63B}" type="pres">
      <dgm:prSet presAssocID="{3FE72500-73F5-47DB-9D7C-118A232F3500}" presName="rootConnector" presStyleLbl="node2" presStyleIdx="0" presStyleCnt="6"/>
      <dgm:spPr/>
      <dgm:t>
        <a:bodyPr/>
        <a:lstStyle/>
        <a:p>
          <a:endParaRPr lang="pl-PL"/>
        </a:p>
      </dgm:t>
    </dgm:pt>
    <dgm:pt modelId="{F2ECC9E6-FC2D-46EA-9E3A-F3A4A1EAA319}" type="pres">
      <dgm:prSet presAssocID="{3FE72500-73F5-47DB-9D7C-118A232F3500}" presName="hierChild4" presStyleCnt="0"/>
      <dgm:spPr/>
    </dgm:pt>
    <dgm:pt modelId="{D1EE64D7-2C37-40A5-9EFA-BE8AE14B39AA}" type="pres">
      <dgm:prSet presAssocID="{3FE72500-73F5-47DB-9D7C-118A232F3500}" presName="hierChild5" presStyleCnt="0"/>
      <dgm:spPr/>
    </dgm:pt>
    <dgm:pt modelId="{10C7F0F0-1A74-49C5-B31D-0DDBED01B55E}" type="pres">
      <dgm:prSet presAssocID="{40A74007-632D-4FD4-8608-F75E5883D7BA}" presName="Name37" presStyleLbl="parChTrans1D2" presStyleIdx="1" presStyleCnt="6"/>
      <dgm:spPr/>
      <dgm:t>
        <a:bodyPr/>
        <a:lstStyle/>
        <a:p>
          <a:endParaRPr lang="pl-PL"/>
        </a:p>
      </dgm:t>
    </dgm:pt>
    <dgm:pt modelId="{082F0699-6273-4209-B9BC-3ADC5571BC8A}" type="pres">
      <dgm:prSet presAssocID="{FC56410D-EA9D-486D-B778-B4D5A3055818}" presName="hierRoot2" presStyleCnt="0">
        <dgm:presLayoutVars>
          <dgm:hierBranch val="init"/>
        </dgm:presLayoutVars>
      </dgm:prSet>
      <dgm:spPr/>
    </dgm:pt>
    <dgm:pt modelId="{276BF671-D96D-4DA7-A24F-9077FA6FCC0C}" type="pres">
      <dgm:prSet presAssocID="{FC56410D-EA9D-486D-B778-B4D5A3055818}" presName="rootComposite" presStyleCnt="0"/>
      <dgm:spPr/>
    </dgm:pt>
    <dgm:pt modelId="{F60541D1-9441-40F0-87B1-77E27529BF5D}" type="pres">
      <dgm:prSet presAssocID="{FC56410D-EA9D-486D-B778-B4D5A3055818}" presName="rootText" presStyleLbl="node2" presStyleIdx="1" presStyleCnt="6" custScaleX="137704" custScaleY="78183" custLinFactNeighborY="-37273">
        <dgm:presLayoutVars>
          <dgm:chPref val="3"/>
        </dgm:presLayoutVars>
      </dgm:prSet>
      <dgm:spPr/>
      <dgm:t>
        <a:bodyPr/>
        <a:lstStyle/>
        <a:p>
          <a:endParaRPr lang="pl-PL"/>
        </a:p>
      </dgm:t>
    </dgm:pt>
    <dgm:pt modelId="{AE8E4319-2662-44B0-A4D6-370B0A5F11A8}" type="pres">
      <dgm:prSet presAssocID="{FC56410D-EA9D-486D-B778-B4D5A3055818}" presName="rootConnector" presStyleLbl="node2" presStyleIdx="1" presStyleCnt="6"/>
      <dgm:spPr/>
      <dgm:t>
        <a:bodyPr/>
        <a:lstStyle/>
        <a:p>
          <a:endParaRPr lang="pl-PL"/>
        </a:p>
      </dgm:t>
    </dgm:pt>
    <dgm:pt modelId="{0AE45C3C-5F52-4D92-8483-73E69273ABD7}" type="pres">
      <dgm:prSet presAssocID="{FC56410D-EA9D-486D-B778-B4D5A3055818}" presName="hierChild4" presStyleCnt="0"/>
      <dgm:spPr/>
    </dgm:pt>
    <dgm:pt modelId="{1EB4FD1D-E040-411F-84CE-FC18B0DC0889}" type="pres">
      <dgm:prSet presAssocID="{FC56410D-EA9D-486D-B778-B4D5A3055818}" presName="hierChild5" presStyleCnt="0"/>
      <dgm:spPr/>
    </dgm:pt>
    <dgm:pt modelId="{8305B43C-553A-4C4C-879F-B8AB2D700B0F}" type="pres">
      <dgm:prSet presAssocID="{02896E15-6BB6-469D-9AF2-45B21FAE3544}" presName="Name37" presStyleLbl="parChTrans1D2" presStyleIdx="2" presStyleCnt="6"/>
      <dgm:spPr/>
      <dgm:t>
        <a:bodyPr/>
        <a:lstStyle/>
        <a:p>
          <a:endParaRPr lang="pl-PL"/>
        </a:p>
      </dgm:t>
    </dgm:pt>
    <dgm:pt modelId="{9AA6449D-E7B1-4022-9997-D10FD104DF44}" type="pres">
      <dgm:prSet presAssocID="{A2388656-4FAD-477A-89A7-AB3D4B6DB12C}" presName="hierRoot2" presStyleCnt="0">
        <dgm:presLayoutVars>
          <dgm:hierBranch val="init"/>
        </dgm:presLayoutVars>
      </dgm:prSet>
      <dgm:spPr/>
    </dgm:pt>
    <dgm:pt modelId="{54565AC9-0972-4049-99A4-46BC24394DD0}" type="pres">
      <dgm:prSet presAssocID="{A2388656-4FAD-477A-89A7-AB3D4B6DB12C}" presName="rootComposite" presStyleCnt="0"/>
      <dgm:spPr/>
    </dgm:pt>
    <dgm:pt modelId="{37AF379B-13BF-4B8A-BDDF-EC362182DC5E}" type="pres">
      <dgm:prSet presAssocID="{A2388656-4FAD-477A-89A7-AB3D4B6DB12C}" presName="rootText" presStyleLbl="node2" presStyleIdx="2" presStyleCnt="6" custScaleX="116993" custScaleY="78183" custLinFactNeighborY="-37273">
        <dgm:presLayoutVars>
          <dgm:chPref val="3"/>
        </dgm:presLayoutVars>
      </dgm:prSet>
      <dgm:spPr/>
      <dgm:t>
        <a:bodyPr/>
        <a:lstStyle/>
        <a:p>
          <a:endParaRPr lang="pl-PL"/>
        </a:p>
      </dgm:t>
    </dgm:pt>
    <dgm:pt modelId="{91055CBA-5100-422A-B244-848DEE0E7E86}" type="pres">
      <dgm:prSet presAssocID="{A2388656-4FAD-477A-89A7-AB3D4B6DB12C}" presName="rootConnector" presStyleLbl="node2" presStyleIdx="2" presStyleCnt="6"/>
      <dgm:spPr/>
      <dgm:t>
        <a:bodyPr/>
        <a:lstStyle/>
        <a:p>
          <a:endParaRPr lang="pl-PL"/>
        </a:p>
      </dgm:t>
    </dgm:pt>
    <dgm:pt modelId="{45B09DDE-54A9-48C5-B2DC-3B98BDFA3392}" type="pres">
      <dgm:prSet presAssocID="{A2388656-4FAD-477A-89A7-AB3D4B6DB12C}" presName="hierChild4" presStyleCnt="0"/>
      <dgm:spPr/>
    </dgm:pt>
    <dgm:pt modelId="{568999A7-6BDC-44AC-B7A7-27C733D6DA4B}" type="pres">
      <dgm:prSet presAssocID="{A2388656-4FAD-477A-89A7-AB3D4B6DB12C}" presName="hierChild5" presStyleCnt="0"/>
      <dgm:spPr/>
    </dgm:pt>
    <dgm:pt modelId="{5EABA3B7-BB01-4CD4-832D-306A6C64E7D6}" type="pres">
      <dgm:prSet presAssocID="{F8849E51-C304-4018-985A-3EE9ADC4212E}" presName="Name37" presStyleLbl="parChTrans1D2" presStyleIdx="3" presStyleCnt="6"/>
      <dgm:spPr/>
      <dgm:t>
        <a:bodyPr/>
        <a:lstStyle/>
        <a:p>
          <a:endParaRPr lang="pl-PL"/>
        </a:p>
      </dgm:t>
    </dgm:pt>
    <dgm:pt modelId="{C3B9423A-96F4-4B02-95B7-01AAD05B249C}" type="pres">
      <dgm:prSet presAssocID="{15CB76E5-5FEE-4267-AFE6-495A3A1BAFD3}" presName="hierRoot2" presStyleCnt="0">
        <dgm:presLayoutVars>
          <dgm:hierBranch val="init"/>
        </dgm:presLayoutVars>
      </dgm:prSet>
      <dgm:spPr/>
    </dgm:pt>
    <dgm:pt modelId="{C6921104-F067-41EA-AA08-6EEDD67E6BA8}" type="pres">
      <dgm:prSet presAssocID="{15CB76E5-5FEE-4267-AFE6-495A3A1BAFD3}" presName="rootComposite" presStyleCnt="0"/>
      <dgm:spPr/>
    </dgm:pt>
    <dgm:pt modelId="{5697E395-CD10-4939-94F0-A4540CB358CF}" type="pres">
      <dgm:prSet presAssocID="{15CB76E5-5FEE-4267-AFE6-495A3A1BAFD3}" presName="rootText" presStyleLbl="node2" presStyleIdx="3" presStyleCnt="6" custScaleX="116993" custScaleY="78183" custLinFactNeighborY="-37273">
        <dgm:presLayoutVars>
          <dgm:chPref val="3"/>
        </dgm:presLayoutVars>
      </dgm:prSet>
      <dgm:spPr/>
      <dgm:t>
        <a:bodyPr/>
        <a:lstStyle/>
        <a:p>
          <a:endParaRPr lang="pl-PL"/>
        </a:p>
      </dgm:t>
    </dgm:pt>
    <dgm:pt modelId="{7F648B68-8949-4205-808F-25622E49C278}" type="pres">
      <dgm:prSet presAssocID="{15CB76E5-5FEE-4267-AFE6-495A3A1BAFD3}" presName="rootConnector" presStyleLbl="node2" presStyleIdx="3" presStyleCnt="6"/>
      <dgm:spPr/>
      <dgm:t>
        <a:bodyPr/>
        <a:lstStyle/>
        <a:p>
          <a:endParaRPr lang="pl-PL"/>
        </a:p>
      </dgm:t>
    </dgm:pt>
    <dgm:pt modelId="{BC8FB0E8-98D1-43BD-AC81-9FEA0EF38331}" type="pres">
      <dgm:prSet presAssocID="{15CB76E5-5FEE-4267-AFE6-495A3A1BAFD3}" presName="hierChild4" presStyleCnt="0"/>
      <dgm:spPr/>
    </dgm:pt>
    <dgm:pt modelId="{B46C63F1-3F79-436F-A27B-734FC28E89D2}" type="pres">
      <dgm:prSet presAssocID="{15CB76E5-5FEE-4267-AFE6-495A3A1BAFD3}" presName="hierChild5" presStyleCnt="0"/>
      <dgm:spPr/>
    </dgm:pt>
    <dgm:pt modelId="{C7E25C59-E65F-4780-BDA8-F909D4289E30}" type="pres">
      <dgm:prSet presAssocID="{07D07BF5-520E-46D7-AEF0-54E5049B0253}" presName="Name37" presStyleLbl="parChTrans1D2" presStyleIdx="4" presStyleCnt="6"/>
      <dgm:spPr/>
      <dgm:t>
        <a:bodyPr/>
        <a:lstStyle/>
        <a:p>
          <a:endParaRPr lang="pl-PL"/>
        </a:p>
      </dgm:t>
    </dgm:pt>
    <dgm:pt modelId="{13C644F0-1024-4CFE-B690-F6739967D4F8}" type="pres">
      <dgm:prSet presAssocID="{AB7D1157-B27B-464A-A4D1-5CC22408C69C}" presName="hierRoot2" presStyleCnt="0">
        <dgm:presLayoutVars>
          <dgm:hierBranch val="init"/>
        </dgm:presLayoutVars>
      </dgm:prSet>
      <dgm:spPr/>
    </dgm:pt>
    <dgm:pt modelId="{AC8AD7EE-F726-42C8-BA77-2EFADE456457}" type="pres">
      <dgm:prSet presAssocID="{AB7D1157-B27B-464A-A4D1-5CC22408C69C}" presName="rootComposite" presStyleCnt="0"/>
      <dgm:spPr/>
    </dgm:pt>
    <dgm:pt modelId="{3F3EC62D-4E97-43A5-A881-6FB182094E3A}" type="pres">
      <dgm:prSet presAssocID="{AB7D1157-B27B-464A-A4D1-5CC22408C69C}" presName="rootText" presStyleLbl="node2" presStyleIdx="4" presStyleCnt="6" custScaleX="116993" custScaleY="78183" custLinFactNeighborY="-37273">
        <dgm:presLayoutVars>
          <dgm:chPref val="3"/>
        </dgm:presLayoutVars>
      </dgm:prSet>
      <dgm:spPr/>
      <dgm:t>
        <a:bodyPr/>
        <a:lstStyle/>
        <a:p>
          <a:endParaRPr lang="pl-PL"/>
        </a:p>
      </dgm:t>
    </dgm:pt>
    <dgm:pt modelId="{9686C0B2-24E0-4506-8DE1-DB519DD80606}" type="pres">
      <dgm:prSet presAssocID="{AB7D1157-B27B-464A-A4D1-5CC22408C69C}" presName="rootConnector" presStyleLbl="node2" presStyleIdx="4" presStyleCnt="6"/>
      <dgm:spPr/>
      <dgm:t>
        <a:bodyPr/>
        <a:lstStyle/>
        <a:p>
          <a:endParaRPr lang="pl-PL"/>
        </a:p>
      </dgm:t>
    </dgm:pt>
    <dgm:pt modelId="{F569E5CD-EA20-4C2D-BEAE-063917170371}" type="pres">
      <dgm:prSet presAssocID="{AB7D1157-B27B-464A-A4D1-5CC22408C69C}" presName="hierChild4" presStyleCnt="0"/>
      <dgm:spPr/>
    </dgm:pt>
    <dgm:pt modelId="{D726B9CA-634F-4A87-BD0E-3268C4F8E6FB}" type="pres">
      <dgm:prSet presAssocID="{AB7D1157-B27B-464A-A4D1-5CC22408C69C}" presName="hierChild5" presStyleCnt="0"/>
      <dgm:spPr/>
    </dgm:pt>
    <dgm:pt modelId="{9AF39C7D-4CEB-4875-AB46-C9746DDD50F5}" type="pres">
      <dgm:prSet presAssocID="{A6546DF2-0054-4B1A-9659-A11788B468C7}" presName="Name37" presStyleLbl="parChTrans1D2" presStyleIdx="5" presStyleCnt="6"/>
      <dgm:spPr/>
      <dgm:t>
        <a:bodyPr/>
        <a:lstStyle/>
        <a:p>
          <a:endParaRPr lang="pl-PL"/>
        </a:p>
      </dgm:t>
    </dgm:pt>
    <dgm:pt modelId="{75A49780-EF21-44BF-B7F6-0BDBFA3C385E}" type="pres">
      <dgm:prSet presAssocID="{CB57F6CF-C59C-4A87-AF26-8C2C53B7ACF2}" presName="hierRoot2" presStyleCnt="0">
        <dgm:presLayoutVars>
          <dgm:hierBranch val="init"/>
        </dgm:presLayoutVars>
      </dgm:prSet>
      <dgm:spPr/>
    </dgm:pt>
    <dgm:pt modelId="{402C3D70-2CDE-46EC-8F66-DD4332E57897}" type="pres">
      <dgm:prSet presAssocID="{CB57F6CF-C59C-4A87-AF26-8C2C53B7ACF2}" presName="rootComposite" presStyleCnt="0"/>
      <dgm:spPr/>
    </dgm:pt>
    <dgm:pt modelId="{A6EF5CA3-4A2D-4E49-BB3F-148B010B62F4}" type="pres">
      <dgm:prSet presAssocID="{CB57F6CF-C59C-4A87-AF26-8C2C53B7ACF2}" presName="rootText" presStyleLbl="node2" presStyleIdx="5" presStyleCnt="6" custScaleX="116993" custScaleY="78183" custLinFactNeighborY="-37273">
        <dgm:presLayoutVars>
          <dgm:chPref val="3"/>
        </dgm:presLayoutVars>
      </dgm:prSet>
      <dgm:spPr/>
      <dgm:t>
        <a:bodyPr/>
        <a:lstStyle/>
        <a:p>
          <a:endParaRPr lang="pl-PL"/>
        </a:p>
      </dgm:t>
    </dgm:pt>
    <dgm:pt modelId="{23CDCF5D-301F-473D-BD3F-63B9EE2B7E11}" type="pres">
      <dgm:prSet presAssocID="{CB57F6CF-C59C-4A87-AF26-8C2C53B7ACF2}" presName="rootConnector" presStyleLbl="node2" presStyleIdx="5" presStyleCnt="6"/>
      <dgm:spPr/>
      <dgm:t>
        <a:bodyPr/>
        <a:lstStyle/>
        <a:p>
          <a:endParaRPr lang="pl-PL"/>
        </a:p>
      </dgm:t>
    </dgm:pt>
    <dgm:pt modelId="{A5AF78DE-56B4-4BF1-B231-3C6D4F0A5702}" type="pres">
      <dgm:prSet presAssocID="{CB57F6CF-C59C-4A87-AF26-8C2C53B7ACF2}" presName="hierChild4" presStyleCnt="0"/>
      <dgm:spPr/>
    </dgm:pt>
    <dgm:pt modelId="{92B3CAAA-A2E0-45DB-8D66-EA35C5DC381D}" type="pres">
      <dgm:prSet presAssocID="{CB57F6CF-C59C-4A87-AF26-8C2C53B7ACF2}" presName="hierChild5" presStyleCnt="0"/>
      <dgm:spPr/>
    </dgm:pt>
    <dgm:pt modelId="{6AF33FD5-4C07-46A7-BD47-3003DC9B66E5}" type="pres">
      <dgm:prSet presAssocID="{DB7730D2-45C6-400A-ACE8-512C9EDD374B}" presName="hierChild3" presStyleCnt="0"/>
      <dgm:spPr/>
    </dgm:pt>
  </dgm:ptLst>
  <dgm:cxnLst>
    <dgm:cxn modelId="{333B6B3A-8779-4F80-8773-637081BE0056}" type="presOf" srcId="{3FE72500-73F5-47DB-9D7C-118A232F3500}" destId="{919500F4-53D2-4369-B538-2174CEFE6BB1}" srcOrd="0" destOrd="0" presId="urn:microsoft.com/office/officeart/2005/8/layout/orgChart1"/>
    <dgm:cxn modelId="{E9438A00-BB39-4B52-A7E1-036156E1AD1F}" type="presOf" srcId="{A2388656-4FAD-477A-89A7-AB3D4B6DB12C}" destId="{91055CBA-5100-422A-B244-848DEE0E7E86}" srcOrd="1" destOrd="0" presId="urn:microsoft.com/office/officeart/2005/8/layout/orgChart1"/>
    <dgm:cxn modelId="{A3199ED6-D99F-4BFA-A768-93A5D3EEDEAD}" type="presOf" srcId="{CB57F6CF-C59C-4A87-AF26-8C2C53B7ACF2}" destId="{23CDCF5D-301F-473D-BD3F-63B9EE2B7E11}" srcOrd="1" destOrd="0" presId="urn:microsoft.com/office/officeart/2005/8/layout/orgChart1"/>
    <dgm:cxn modelId="{B5BC6ACC-0110-41A8-B173-FB812127A92E}" type="presOf" srcId="{07D07BF5-520E-46D7-AEF0-54E5049B0253}" destId="{C7E25C59-E65F-4780-BDA8-F909D4289E30}" srcOrd="0" destOrd="0" presId="urn:microsoft.com/office/officeart/2005/8/layout/orgChart1"/>
    <dgm:cxn modelId="{195767B8-E3CA-4428-8763-8A206DD3E25D}" type="presOf" srcId="{15CB76E5-5FEE-4267-AFE6-495A3A1BAFD3}" destId="{7F648B68-8949-4205-808F-25622E49C278}" srcOrd="1" destOrd="0" presId="urn:microsoft.com/office/officeart/2005/8/layout/orgChart1"/>
    <dgm:cxn modelId="{2A5140F8-2437-465A-8186-D62930DFB63A}" type="presOf" srcId="{15CB76E5-5FEE-4267-AFE6-495A3A1BAFD3}" destId="{5697E395-CD10-4939-94F0-A4540CB358CF}" srcOrd="0" destOrd="0" presId="urn:microsoft.com/office/officeart/2005/8/layout/orgChart1"/>
    <dgm:cxn modelId="{55945ABA-6178-4ACE-9A55-D1B58343C85E}" srcId="{DB7730D2-45C6-400A-ACE8-512C9EDD374B}" destId="{15CB76E5-5FEE-4267-AFE6-495A3A1BAFD3}" srcOrd="3" destOrd="0" parTransId="{F8849E51-C304-4018-985A-3EE9ADC4212E}" sibTransId="{57CAD22B-EE79-4E1A-B56D-39E75885B7D7}"/>
    <dgm:cxn modelId="{D6212B56-B27F-468D-9F5A-CE84E25F1CC8}" srcId="{DB7730D2-45C6-400A-ACE8-512C9EDD374B}" destId="{FC56410D-EA9D-486D-B778-B4D5A3055818}" srcOrd="1" destOrd="0" parTransId="{40A74007-632D-4FD4-8608-F75E5883D7BA}" sibTransId="{34FF7035-A002-4605-831F-CE55B966DBD7}"/>
    <dgm:cxn modelId="{0BCFAEC6-0B96-4C74-9E60-DC39863E37C6}" type="presOf" srcId="{3FE72500-73F5-47DB-9D7C-118A232F3500}" destId="{FD8B45B5-A4F2-4F5F-B3D2-47762461F63B}" srcOrd="1" destOrd="0" presId="urn:microsoft.com/office/officeart/2005/8/layout/orgChart1"/>
    <dgm:cxn modelId="{8EF86063-BCF9-4569-8E9B-8811BF42E62E}" type="presOf" srcId="{A6546DF2-0054-4B1A-9659-A11788B468C7}" destId="{9AF39C7D-4CEB-4875-AB46-C9746DDD50F5}" srcOrd="0" destOrd="0" presId="urn:microsoft.com/office/officeart/2005/8/layout/orgChart1"/>
    <dgm:cxn modelId="{D047259D-24CC-4619-B7E6-8BBEAE40A3BC}" type="presOf" srcId="{CB57F6CF-C59C-4A87-AF26-8C2C53B7ACF2}" destId="{A6EF5CA3-4A2D-4E49-BB3F-148B010B62F4}" srcOrd="0" destOrd="0" presId="urn:microsoft.com/office/officeart/2005/8/layout/orgChart1"/>
    <dgm:cxn modelId="{9F1A96DB-70FB-438C-8688-084903DB5B12}" type="presOf" srcId="{F8849E51-C304-4018-985A-3EE9ADC4212E}" destId="{5EABA3B7-BB01-4CD4-832D-306A6C64E7D6}" srcOrd="0" destOrd="0" presId="urn:microsoft.com/office/officeart/2005/8/layout/orgChart1"/>
    <dgm:cxn modelId="{D2D155B4-D29A-433C-A773-C6C95B297397}" type="presOf" srcId="{FC56410D-EA9D-486D-B778-B4D5A3055818}" destId="{F60541D1-9441-40F0-87B1-77E27529BF5D}" srcOrd="0" destOrd="0" presId="urn:microsoft.com/office/officeart/2005/8/layout/orgChart1"/>
    <dgm:cxn modelId="{B73CEBB6-9DAE-4CBB-8F2E-B05B01490F05}" type="presOf" srcId="{FC56410D-EA9D-486D-B778-B4D5A3055818}" destId="{AE8E4319-2662-44B0-A4D6-370B0A5F11A8}" srcOrd="1" destOrd="0" presId="urn:microsoft.com/office/officeart/2005/8/layout/orgChart1"/>
    <dgm:cxn modelId="{3B5B6058-E65D-451F-B3DF-986090209FB0}" type="presOf" srcId="{79DF4F70-40EB-4EF1-B151-D12A1A2CDED4}" destId="{EC3E4B40-5A3C-407D-AEF5-255574F9C897}" srcOrd="0" destOrd="0" presId="urn:microsoft.com/office/officeart/2005/8/layout/orgChart1"/>
    <dgm:cxn modelId="{4B74A785-D005-4A33-AB25-E9FEDF21BF40}" type="presOf" srcId="{001BBBA0-CE3A-45CC-8F40-C4085A9F2FF5}" destId="{AA594D04-48ED-43E2-8C9E-E144E9137C0C}" srcOrd="0" destOrd="0" presId="urn:microsoft.com/office/officeart/2005/8/layout/orgChart1"/>
    <dgm:cxn modelId="{8E280BBC-0B72-49E7-9959-22B88E16AA65}" srcId="{DB7730D2-45C6-400A-ACE8-512C9EDD374B}" destId="{3FE72500-73F5-47DB-9D7C-118A232F3500}" srcOrd="0" destOrd="0" parTransId="{001BBBA0-CE3A-45CC-8F40-C4085A9F2FF5}" sibTransId="{D0EC2412-A6AA-4600-B777-4D3AE1F0E2EF}"/>
    <dgm:cxn modelId="{7A09DD04-B2FD-4724-B283-54B84CC4BD51}" srcId="{DB7730D2-45C6-400A-ACE8-512C9EDD374B}" destId="{AB7D1157-B27B-464A-A4D1-5CC22408C69C}" srcOrd="4" destOrd="0" parTransId="{07D07BF5-520E-46D7-AEF0-54E5049B0253}" sibTransId="{1BAE7942-D90D-456C-BE3C-C058630D42D1}"/>
    <dgm:cxn modelId="{1AF01A1E-AA0E-4FE6-92AA-D65962751DA1}" type="presOf" srcId="{A2388656-4FAD-477A-89A7-AB3D4B6DB12C}" destId="{37AF379B-13BF-4B8A-BDDF-EC362182DC5E}" srcOrd="0" destOrd="0" presId="urn:microsoft.com/office/officeart/2005/8/layout/orgChart1"/>
    <dgm:cxn modelId="{6115004E-1CF4-4B36-B731-FCEFCF922A53}" srcId="{DB7730D2-45C6-400A-ACE8-512C9EDD374B}" destId="{A2388656-4FAD-477A-89A7-AB3D4B6DB12C}" srcOrd="2" destOrd="0" parTransId="{02896E15-6BB6-469D-9AF2-45B21FAE3544}" sibTransId="{D0A8077E-0592-46CD-8D6A-0E59C7E064D6}"/>
    <dgm:cxn modelId="{E833D66C-A93B-40FC-AF4C-A7231B0E6D92}" srcId="{DB7730D2-45C6-400A-ACE8-512C9EDD374B}" destId="{CB57F6CF-C59C-4A87-AF26-8C2C53B7ACF2}" srcOrd="5" destOrd="0" parTransId="{A6546DF2-0054-4B1A-9659-A11788B468C7}" sibTransId="{F995CFAF-556B-4C60-989E-7ADD0DD38FB8}"/>
    <dgm:cxn modelId="{72032B9C-3E59-4123-9A0A-74C2CA9CD388}" type="presOf" srcId="{DB7730D2-45C6-400A-ACE8-512C9EDD374B}" destId="{58C25886-1CC7-4570-BDF9-4735EEE165F4}" srcOrd="1" destOrd="0" presId="urn:microsoft.com/office/officeart/2005/8/layout/orgChart1"/>
    <dgm:cxn modelId="{BC2C1F80-046C-48D6-AF66-D58BDE438A9E}" type="presOf" srcId="{AB7D1157-B27B-464A-A4D1-5CC22408C69C}" destId="{9686C0B2-24E0-4506-8DE1-DB519DD80606}" srcOrd="1" destOrd="0" presId="urn:microsoft.com/office/officeart/2005/8/layout/orgChart1"/>
    <dgm:cxn modelId="{52FF7E43-EDFB-496D-8BE1-BC502361B7AF}" type="presOf" srcId="{DB7730D2-45C6-400A-ACE8-512C9EDD374B}" destId="{FF521ADC-3B3D-4876-9F11-5AE5C34077FD}" srcOrd="0" destOrd="0" presId="urn:microsoft.com/office/officeart/2005/8/layout/orgChart1"/>
    <dgm:cxn modelId="{6E648AB0-9DAB-4269-885E-B970D60E7A60}" type="presOf" srcId="{AB7D1157-B27B-464A-A4D1-5CC22408C69C}" destId="{3F3EC62D-4E97-43A5-A881-6FB182094E3A}" srcOrd="0" destOrd="0" presId="urn:microsoft.com/office/officeart/2005/8/layout/orgChart1"/>
    <dgm:cxn modelId="{26422A49-AF44-4769-95BD-9C4CF0CDBDFB}" srcId="{79DF4F70-40EB-4EF1-B151-D12A1A2CDED4}" destId="{DB7730D2-45C6-400A-ACE8-512C9EDD374B}" srcOrd="0" destOrd="0" parTransId="{C57977FF-7AAB-4AAC-9502-DCFCDA2D46DF}" sibTransId="{2BC2618D-2F90-44CB-807B-BCDF180ADA35}"/>
    <dgm:cxn modelId="{AB4A78FE-D36D-4419-8458-8A3CE743E030}" type="presOf" srcId="{40A74007-632D-4FD4-8608-F75E5883D7BA}" destId="{10C7F0F0-1A74-49C5-B31D-0DDBED01B55E}" srcOrd="0" destOrd="0" presId="urn:microsoft.com/office/officeart/2005/8/layout/orgChart1"/>
    <dgm:cxn modelId="{D69F518F-6E2C-441E-9839-9E4C257B0C77}" type="presOf" srcId="{02896E15-6BB6-469D-9AF2-45B21FAE3544}" destId="{8305B43C-553A-4C4C-879F-B8AB2D700B0F}" srcOrd="0" destOrd="0" presId="urn:microsoft.com/office/officeart/2005/8/layout/orgChart1"/>
    <dgm:cxn modelId="{BE8E4A97-386A-4D0D-9707-35704E694425}" type="presParOf" srcId="{EC3E4B40-5A3C-407D-AEF5-255574F9C897}" destId="{02C7EFF0-1C76-4C1C-A310-E2FDAAF2D7F0}" srcOrd="0" destOrd="0" presId="urn:microsoft.com/office/officeart/2005/8/layout/orgChart1"/>
    <dgm:cxn modelId="{3093D23D-2A33-4D18-90D1-EEB4F9D84B52}" type="presParOf" srcId="{02C7EFF0-1C76-4C1C-A310-E2FDAAF2D7F0}" destId="{C3D7092C-51F2-41B6-A0E5-DBEF58A12E7F}" srcOrd="0" destOrd="0" presId="urn:microsoft.com/office/officeart/2005/8/layout/orgChart1"/>
    <dgm:cxn modelId="{B1B5CAEB-1E7E-4C9A-B6BA-F922380B4F96}" type="presParOf" srcId="{C3D7092C-51F2-41B6-A0E5-DBEF58A12E7F}" destId="{FF521ADC-3B3D-4876-9F11-5AE5C34077FD}" srcOrd="0" destOrd="0" presId="urn:microsoft.com/office/officeart/2005/8/layout/orgChart1"/>
    <dgm:cxn modelId="{3D731802-AAD7-4D7F-8610-1AA2C94CB9B9}" type="presParOf" srcId="{C3D7092C-51F2-41B6-A0E5-DBEF58A12E7F}" destId="{58C25886-1CC7-4570-BDF9-4735EEE165F4}" srcOrd="1" destOrd="0" presId="urn:microsoft.com/office/officeart/2005/8/layout/orgChart1"/>
    <dgm:cxn modelId="{3A9D2D45-F08E-4361-8A41-84A4AB3F0F69}" type="presParOf" srcId="{02C7EFF0-1C76-4C1C-A310-E2FDAAF2D7F0}" destId="{63CA0524-0912-49E1-B90F-BCEE6DC0B410}" srcOrd="1" destOrd="0" presId="urn:microsoft.com/office/officeart/2005/8/layout/orgChart1"/>
    <dgm:cxn modelId="{C0E0127F-8E77-40B8-A79D-999BDBF1B8C1}" type="presParOf" srcId="{63CA0524-0912-49E1-B90F-BCEE6DC0B410}" destId="{AA594D04-48ED-43E2-8C9E-E144E9137C0C}" srcOrd="0" destOrd="0" presId="urn:microsoft.com/office/officeart/2005/8/layout/orgChart1"/>
    <dgm:cxn modelId="{67F48A4A-D964-4576-A976-D502ADF5D352}" type="presParOf" srcId="{63CA0524-0912-49E1-B90F-BCEE6DC0B410}" destId="{56CC19AE-4515-45F0-8F52-57325D197267}" srcOrd="1" destOrd="0" presId="urn:microsoft.com/office/officeart/2005/8/layout/orgChart1"/>
    <dgm:cxn modelId="{09D481C7-10C8-4A18-A61D-0F044D5E4FC7}" type="presParOf" srcId="{56CC19AE-4515-45F0-8F52-57325D197267}" destId="{02DB1A93-CB12-4905-8528-2DB973D6654A}" srcOrd="0" destOrd="0" presId="urn:microsoft.com/office/officeart/2005/8/layout/orgChart1"/>
    <dgm:cxn modelId="{A58000EE-DB5F-4550-9462-4DC6F96ACD7E}" type="presParOf" srcId="{02DB1A93-CB12-4905-8528-2DB973D6654A}" destId="{919500F4-53D2-4369-B538-2174CEFE6BB1}" srcOrd="0" destOrd="0" presId="urn:microsoft.com/office/officeart/2005/8/layout/orgChart1"/>
    <dgm:cxn modelId="{A7CBBAFA-748D-4F5D-948C-5356AC6B5337}" type="presParOf" srcId="{02DB1A93-CB12-4905-8528-2DB973D6654A}" destId="{FD8B45B5-A4F2-4F5F-B3D2-47762461F63B}" srcOrd="1" destOrd="0" presId="urn:microsoft.com/office/officeart/2005/8/layout/orgChart1"/>
    <dgm:cxn modelId="{9EAC94F6-91A7-4310-B8FF-12F08C6E11A7}" type="presParOf" srcId="{56CC19AE-4515-45F0-8F52-57325D197267}" destId="{F2ECC9E6-FC2D-46EA-9E3A-F3A4A1EAA319}" srcOrd="1" destOrd="0" presId="urn:microsoft.com/office/officeart/2005/8/layout/orgChart1"/>
    <dgm:cxn modelId="{9637C75C-4C41-45B3-95FE-D84BFDCA239F}" type="presParOf" srcId="{56CC19AE-4515-45F0-8F52-57325D197267}" destId="{D1EE64D7-2C37-40A5-9EFA-BE8AE14B39AA}" srcOrd="2" destOrd="0" presId="urn:microsoft.com/office/officeart/2005/8/layout/orgChart1"/>
    <dgm:cxn modelId="{7A8E00C8-DC3C-49C2-AA83-5E800906F8E9}" type="presParOf" srcId="{63CA0524-0912-49E1-B90F-BCEE6DC0B410}" destId="{10C7F0F0-1A74-49C5-B31D-0DDBED01B55E}" srcOrd="2" destOrd="0" presId="urn:microsoft.com/office/officeart/2005/8/layout/orgChart1"/>
    <dgm:cxn modelId="{AAD6D905-894F-4855-AF21-0AB8386A69A1}" type="presParOf" srcId="{63CA0524-0912-49E1-B90F-BCEE6DC0B410}" destId="{082F0699-6273-4209-B9BC-3ADC5571BC8A}" srcOrd="3" destOrd="0" presId="urn:microsoft.com/office/officeart/2005/8/layout/orgChart1"/>
    <dgm:cxn modelId="{AF3154E0-D63B-4BB3-880E-8AB3E34B0D4F}" type="presParOf" srcId="{082F0699-6273-4209-B9BC-3ADC5571BC8A}" destId="{276BF671-D96D-4DA7-A24F-9077FA6FCC0C}" srcOrd="0" destOrd="0" presId="urn:microsoft.com/office/officeart/2005/8/layout/orgChart1"/>
    <dgm:cxn modelId="{93F75C4B-292B-49FE-AC54-924B7A4E30FB}" type="presParOf" srcId="{276BF671-D96D-4DA7-A24F-9077FA6FCC0C}" destId="{F60541D1-9441-40F0-87B1-77E27529BF5D}" srcOrd="0" destOrd="0" presId="urn:microsoft.com/office/officeart/2005/8/layout/orgChart1"/>
    <dgm:cxn modelId="{0CE30CBF-37C4-4855-B946-9CCFD553A225}" type="presParOf" srcId="{276BF671-D96D-4DA7-A24F-9077FA6FCC0C}" destId="{AE8E4319-2662-44B0-A4D6-370B0A5F11A8}" srcOrd="1" destOrd="0" presId="urn:microsoft.com/office/officeart/2005/8/layout/orgChart1"/>
    <dgm:cxn modelId="{37802D86-0FAF-4C9F-844F-A1FC4F1AFF5C}" type="presParOf" srcId="{082F0699-6273-4209-B9BC-3ADC5571BC8A}" destId="{0AE45C3C-5F52-4D92-8483-73E69273ABD7}" srcOrd="1" destOrd="0" presId="urn:microsoft.com/office/officeart/2005/8/layout/orgChart1"/>
    <dgm:cxn modelId="{DA285621-A102-40CF-AE45-C22F8637B357}" type="presParOf" srcId="{082F0699-6273-4209-B9BC-3ADC5571BC8A}" destId="{1EB4FD1D-E040-411F-84CE-FC18B0DC0889}" srcOrd="2" destOrd="0" presId="urn:microsoft.com/office/officeart/2005/8/layout/orgChart1"/>
    <dgm:cxn modelId="{5FEB36E5-46BF-4DAB-9CB5-86B339D98E68}" type="presParOf" srcId="{63CA0524-0912-49E1-B90F-BCEE6DC0B410}" destId="{8305B43C-553A-4C4C-879F-B8AB2D700B0F}" srcOrd="4" destOrd="0" presId="urn:microsoft.com/office/officeart/2005/8/layout/orgChart1"/>
    <dgm:cxn modelId="{67EBD888-71D7-45DC-BBFF-562EC5580266}" type="presParOf" srcId="{63CA0524-0912-49E1-B90F-BCEE6DC0B410}" destId="{9AA6449D-E7B1-4022-9997-D10FD104DF44}" srcOrd="5" destOrd="0" presId="urn:microsoft.com/office/officeart/2005/8/layout/orgChart1"/>
    <dgm:cxn modelId="{5E6C4BA1-EBE5-45C5-BA3A-8BB2EF7712E7}" type="presParOf" srcId="{9AA6449D-E7B1-4022-9997-D10FD104DF44}" destId="{54565AC9-0972-4049-99A4-46BC24394DD0}" srcOrd="0" destOrd="0" presId="urn:microsoft.com/office/officeart/2005/8/layout/orgChart1"/>
    <dgm:cxn modelId="{DC905C88-B043-40B0-9CAF-B2654E5F78FD}" type="presParOf" srcId="{54565AC9-0972-4049-99A4-46BC24394DD0}" destId="{37AF379B-13BF-4B8A-BDDF-EC362182DC5E}" srcOrd="0" destOrd="0" presId="urn:microsoft.com/office/officeart/2005/8/layout/orgChart1"/>
    <dgm:cxn modelId="{6FA99D60-A7F0-42AC-AED7-BB6A832B020C}" type="presParOf" srcId="{54565AC9-0972-4049-99A4-46BC24394DD0}" destId="{91055CBA-5100-422A-B244-848DEE0E7E86}" srcOrd="1" destOrd="0" presId="urn:microsoft.com/office/officeart/2005/8/layout/orgChart1"/>
    <dgm:cxn modelId="{FDADAE3D-08F5-45DD-999C-6CBC7BE9FAF2}" type="presParOf" srcId="{9AA6449D-E7B1-4022-9997-D10FD104DF44}" destId="{45B09DDE-54A9-48C5-B2DC-3B98BDFA3392}" srcOrd="1" destOrd="0" presId="urn:microsoft.com/office/officeart/2005/8/layout/orgChart1"/>
    <dgm:cxn modelId="{DF36DA58-9FCC-4199-AB1A-5EDD8CC08D87}" type="presParOf" srcId="{9AA6449D-E7B1-4022-9997-D10FD104DF44}" destId="{568999A7-6BDC-44AC-B7A7-27C733D6DA4B}" srcOrd="2" destOrd="0" presId="urn:microsoft.com/office/officeart/2005/8/layout/orgChart1"/>
    <dgm:cxn modelId="{38BAC06E-2ED8-436C-A087-A37ADD3A06A1}" type="presParOf" srcId="{63CA0524-0912-49E1-B90F-BCEE6DC0B410}" destId="{5EABA3B7-BB01-4CD4-832D-306A6C64E7D6}" srcOrd="6" destOrd="0" presId="urn:microsoft.com/office/officeart/2005/8/layout/orgChart1"/>
    <dgm:cxn modelId="{99290074-B956-4ED8-A48B-AFAFD1958278}" type="presParOf" srcId="{63CA0524-0912-49E1-B90F-BCEE6DC0B410}" destId="{C3B9423A-96F4-4B02-95B7-01AAD05B249C}" srcOrd="7" destOrd="0" presId="urn:microsoft.com/office/officeart/2005/8/layout/orgChart1"/>
    <dgm:cxn modelId="{F27E3B1A-0DFD-4BFD-B539-E220B25F46E7}" type="presParOf" srcId="{C3B9423A-96F4-4B02-95B7-01AAD05B249C}" destId="{C6921104-F067-41EA-AA08-6EEDD67E6BA8}" srcOrd="0" destOrd="0" presId="urn:microsoft.com/office/officeart/2005/8/layout/orgChart1"/>
    <dgm:cxn modelId="{819A1486-60F2-4883-81D1-C1278BB07D2F}" type="presParOf" srcId="{C6921104-F067-41EA-AA08-6EEDD67E6BA8}" destId="{5697E395-CD10-4939-94F0-A4540CB358CF}" srcOrd="0" destOrd="0" presId="urn:microsoft.com/office/officeart/2005/8/layout/orgChart1"/>
    <dgm:cxn modelId="{A84B2C21-85DC-49E3-9DEA-549ACE4D91BB}" type="presParOf" srcId="{C6921104-F067-41EA-AA08-6EEDD67E6BA8}" destId="{7F648B68-8949-4205-808F-25622E49C278}" srcOrd="1" destOrd="0" presId="urn:microsoft.com/office/officeart/2005/8/layout/orgChart1"/>
    <dgm:cxn modelId="{D36BA4C7-3353-450C-A8A8-F1A26036D018}" type="presParOf" srcId="{C3B9423A-96F4-4B02-95B7-01AAD05B249C}" destId="{BC8FB0E8-98D1-43BD-AC81-9FEA0EF38331}" srcOrd="1" destOrd="0" presId="urn:microsoft.com/office/officeart/2005/8/layout/orgChart1"/>
    <dgm:cxn modelId="{76358D26-296B-45ED-AD6B-13586085A54F}" type="presParOf" srcId="{C3B9423A-96F4-4B02-95B7-01AAD05B249C}" destId="{B46C63F1-3F79-436F-A27B-734FC28E89D2}" srcOrd="2" destOrd="0" presId="urn:microsoft.com/office/officeart/2005/8/layout/orgChart1"/>
    <dgm:cxn modelId="{85BCE874-BD07-4460-8C23-D867FE2B3574}" type="presParOf" srcId="{63CA0524-0912-49E1-B90F-BCEE6DC0B410}" destId="{C7E25C59-E65F-4780-BDA8-F909D4289E30}" srcOrd="8" destOrd="0" presId="urn:microsoft.com/office/officeart/2005/8/layout/orgChart1"/>
    <dgm:cxn modelId="{009F47B1-F2A2-4E85-B2C7-2BB3E343E5FE}" type="presParOf" srcId="{63CA0524-0912-49E1-B90F-BCEE6DC0B410}" destId="{13C644F0-1024-4CFE-B690-F6739967D4F8}" srcOrd="9" destOrd="0" presId="urn:microsoft.com/office/officeart/2005/8/layout/orgChart1"/>
    <dgm:cxn modelId="{31E652E3-3B39-408A-96F8-C3C09E152FFD}" type="presParOf" srcId="{13C644F0-1024-4CFE-B690-F6739967D4F8}" destId="{AC8AD7EE-F726-42C8-BA77-2EFADE456457}" srcOrd="0" destOrd="0" presId="urn:microsoft.com/office/officeart/2005/8/layout/orgChart1"/>
    <dgm:cxn modelId="{47D91490-3DE8-4783-850D-0D6784B30C57}" type="presParOf" srcId="{AC8AD7EE-F726-42C8-BA77-2EFADE456457}" destId="{3F3EC62D-4E97-43A5-A881-6FB182094E3A}" srcOrd="0" destOrd="0" presId="urn:microsoft.com/office/officeart/2005/8/layout/orgChart1"/>
    <dgm:cxn modelId="{5FAC983E-24C2-4A49-A041-FB4AA8FE5B61}" type="presParOf" srcId="{AC8AD7EE-F726-42C8-BA77-2EFADE456457}" destId="{9686C0B2-24E0-4506-8DE1-DB519DD80606}" srcOrd="1" destOrd="0" presId="urn:microsoft.com/office/officeart/2005/8/layout/orgChart1"/>
    <dgm:cxn modelId="{676414B0-46F1-4848-9F9F-E12A47884D4A}" type="presParOf" srcId="{13C644F0-1024-4CFE-B690-F6739967D4F8}" destId="{F569E5CD-EA20-4C2D-BEAE-063917170371}" srcOrd="1" destOrd="0" presId="urn:microsoft.com/office/officeart/2005/8/layout/orgChart1"/>
    <dgm:cxn modelId="{61D0E313-41B9-4286-BD04-403E2F448AC0}" type="presParOf" srcId="{13C644F0-1024-4CFE-B690-F6739967D4F8}" destId="{D726B9CA-634F-4A87-BD0E-3268C4F8E6FB}" srcOrd="2" destOrd="0" presId="urn:microsoft.com/office/officeart/2005/8/layout/orgChart1"/>
    <dgm:cxn modelId="{00E6DE9F-A92F-45C2-8773-9D6933C041A4}" type="presParOf" srcId="{63CA0524-0912-49E1-B90F-BCEE6DC0B410}" destId="{9AF39C7D-4CEB-4875-AB46-C9746DDD50F5}" srcOrd="10" destOrd="0" presId="urn:microsoft.com/office/officeart/2005/8/layout/orgChart1"/>
    <dgm:cxn modelId="{6ED500CA-A607-44E1-B0C2-2EB9B17708DF}" type="presParOf" srcId="{63CA0524-0912-49E1-B90F-BCEE6DC0B410}" destId="{75A49780-EF21-44BF-B7F6-0BDBFA3C385E}" srcOrd="11" destOrd="0" presId="urn:microsoft.com/office/officeart/2005/8/layout/orgChart1"/>
    <dgm:cxn modelId="{1ED165DB-43F6-4A95-BDA0-322BC85076F4}" type="presParOf" srcId="{75A49780-EF21-44BF-B7F6-0BDBFA3C385E}" destId="{402C3D70-2CDE-46EC-8F66-DD4332E57897}" srcOrd="0" destOrd="0" presId="urn:microsoft.com/office/officeart/2005/8/layout/orgChart1"/>
    <dgm:cxn modelId="{3415F74C-C80F-4390-AA38-09579D5E5B16}" type="presParOf" srcId="{402C3D70-2CDE-46EC-8F66-DD4332E57897}" destId="{A6EF5CA3-4A2D-4E49-BB3F-148B010B62F4}" srcOrd="0" destOrd="0" presId="urn:microsoft.com/office/officeart/2005/8/layout/orgChart1"/>
    <dgm:cxn modelId="{58267ADB-EC35-492A-A18C-930A7B502E4C}" type="presParOf" srcId="{402C3D70-2CDE-46EC-8F66-DD4332E57897}" destId="{23CDCF5D-301F-473D-BD3F-63B9EE2B7E11}" srcOrd="1" destOrd="0" presId="urn:microsoft.com/office/officeart/2005/8/layout/orgChart1"/>
    <dgm:cxn modelId="{1DF187DB-5F96-41F9-8205-15C06ECF8CB0}" type="presParOf" srcId="{75A49780-EF21-44BF-B7F6-0BDBFA3C385E}" destId="{A5AF78DE-56B4-4BF1-B231-3C6D4F0A5702}" srcOrd="1" destOrd="0" presId="urn:microsoft.com/office/officeart/2005/8/layout/orgChart1"/>
    <dgm:cxn modelId="{99B28D15-B824-4114-A5A3-0E026A7A7F4A}" type="presParOf" srcId="{75A49780-EF21-44BF-B7F6-0BDBFA3C385E}" destId="{92B3CAAA-A2E0-45DB-8D66-EA35C5DC381D}" srcOrd="2" destOrd="0" presId="urn:microsoft.com/office/officeart/2005/8/layout/orgChart1"/>
    <dgm:cxn modelId="{ED73A5C4-1837-437C-A8E5-5C5B2F655CA0}" type="presParOf" srcId="{02C7EFF0-1C76-4C1C-A310-E2FDAAF2D7F0}" destId="{6AF33FD5-4C07-46A7-BD47-3003DC9B66E5}" srcOrd="2" destOrd="0" presId="urn:microsoft.com/office/officeart/2005/8/layout/orgChar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4E95F16-0DAE-4405-BDE0-966CF531F364}" type="doc">
      <dgm:prSet loTypeId="urn:microsoft.com/office/officeart/2005/8/layout/cycle6" loCatId="relationship" qsTypeId="urn:microsoft.com/office/officeart/2005/8/quickstyle/simple2" qsCatId="simple" csTypeId="urn:microsoft.com/office/officeart/2005/8/colors/accent1_2" csCatId="accent1" phldr="1"/>
      <dgm:spPr/>
      <dgm:t>
        <a:bodyPr/>
        <a:lstStyle/>
        <a:p>
          <a:endParaRPr lang="pl-PL"/>
        </a:p>
      </dgm:t>
    </dgm:pt>
    <dgm:pt modelId="{1ABAD70A-31C6-4097-8379-1D8DD9446583}">
      <dgm:prSet phldrT="[Tekst]" custT="1"/>
      <dgm:spPr>
        <a:solidFill>
          <a:srgbClr val="D2CAA6"/>
        </a:solidFill>
        <a:ln>
          <a:noFill/>
        </a:ln>
      </dgm:spPr>
      <dgm:t>
        <a:bodyPr/>
        <a:lstStyle/>
        <a:p>
          <a:r>
            <a:rPr lang="en-US" sz="1000" b="1" noProof="0" dirty="0" smtClean="0">
              <a:solidFill>
                <a:schemeClr val="tx1"/>
              </a:solidFill>
              <a:effectLst/>
              <a:latin typeface="+mn-lt"/>
            </a:rPr>
            <a:t>Shares</a:t>
          </a:r>
          <a:endParaRPr lang="en-US" sz="1000" b="1" noProof="0" dirty="0">
            <a:solidFill>
              <a:schemeClr val="tx1"/>
            </a:solidFill>
            <a:effectLst/>
            <a:latin typeface="+mn-lt"/>
          </a:endParaRPr>
        </a:p>
      </dgm:t>
    </dgm:pt>
    <dgm:pt modelId="{0473A6E1-E918-4AA6-A05D-6F9CD4281805}" type="parTrans" cxnId="{556F5600-908A-4B20-A4B4-B7679DDAAD11}">
      <dgm:prSet/>
      <dgm:spPr/>
      <dgm:t>
        <a:bodyPr/>
        <a:lstStyle/>
        <a:p>
          <a:endParaRPr lang="pl-PL" sz="1200"/>
        </a:p>
      </dgm:t>
    </dgm:pt>
    <dgm:pt modelId="{7C0B9E79-5062-4750-A2D4-09FCFD72433B}" type="sibTrans" cxnId="{556F5600-908A-4B20-A4B4-B7679DDAAD11}">
      <dgm:prSet/>
      <dgm:spPr/>
      <dgm:t>
        <a:bodyPr/>
        <a:lstStyle/>
        <a:p>
          <a:endParaRPr lang="en-US" sz="1200" noProof="0"/>
        </a:p>
      </dgm:t>
    </dgm:pt>
    <dgm:pt modelId="{A2E81AEF-8006-4DB9-AA18-87F587641DBB}">
      <dgm:prSet phldrT="[Tekst]" custT="1"/>
      <dgm:spPr>
        <a:solidFill>
          <a:srgbClr val="D2CAA6"/>
        </a:solidFill>
        <a:ln>
          <a:noFill/>
        </a:ln>
      </dgm:spPr>
      <dgm:t>
        <a:bodyPr/>
        <a:lstStyle/>
        <a:p>
          <a:r>
            <a:rPr lang="en-US" sz="1000" b="1" noProof="0" dirty="0" smtClean="0">
              <a:solidFill>
                <a:schemeClr val="tx1"/>
              </a:solidFill>
              <a:effectLst/>
              <a:latin typeface="+mn-lt"/>
            </a:rPr>
            <a:t>Debt Instruments</a:t>
          </a:r>
          <a:endParaRPr lang="en-US" sz="1000" b="1" noProof="0" dirty="0">
            <a:solidFill>
              <a:schemeClr val="tx1"/>
            </a:solidFill>
            <a:effectLst/>
            <a:latin typeface="+mn-lt"/>
          </a:endParaRPr>
        </a:p>
      </dgm:t>
    </dgm:pt>
    <dgm:pt modelId="{B67BFEAB-EC27-43E9-A6B1-A00DB56F5960}" type="parTrans" cxnId="{879A7AFC-567C-4901-B471-2C17F5E75E8D}">
      <dgm:prSet/>
      <dgm:spPr/>
      <dgm:t>
        <a:bodyPr/>
        <a:lstStyle/>
        <a:p>
          <a:endParaRPr lang="pl-PL" sz="1200"/>
        </a:p>
      </dgm:t>
    </dgm:pt>
    <dgm:pt modelId="{0D6BF948-4FEF-4398-9994-4432083DBE49}" type="sibTrans" cxnId="{879A7AFC-567C-4901-B471-2C17F5E75E8D}">
      <dgm:prSet/>
      <dgm:spPr/>
      <dgm:t>
        <a:bodyPr/>
        <a:lstStyle/>
        <a:p>
          <a:endParaRPr lang="en-US" sz="1200" noProof="0"/>
        </a:p>
      </dgm:t>
    </dgm:pt>
    <dgm:pt modelId="{0F07F7B9-F741-4819-B364-BF6B414B7525}">
      <dgm:prSet phldrT="[Tekst]" custT="1"/>
      <dgm:spPr>
        <a:solidFill>
          <a:srgbClr val="D2CAA6"/>
        </a:solidFill>
        <a:ln>
          <a:noFill/>
        </a:ln>
      </dgm:spPr>
      <dgm:t>
        <a:bodyPr/>
        <a:lstStyle/>
        <a:p>
          <a:r>
            <a:rPr lang="en-US" sz="1000" b="1" noProof="0" dirty="0" smtClean="0">
              <a:solidFill>
                <a:schemeClr val="tx1"/>
              </a:solidFill>
              <a:effectLst/>
              <a:latin typeface="+mn-lt"/>
            </a:rPr>
            <a:t>Structure</a:t>
          </a:r>
          <a:r>
            <a:rPr lang="pl-PL" sz="1000" b="1" noProof="0" dirty="0" smtClean="0">
              <a:solidFill>
                <a:schemeClr val="tx1"/>
              </a:solidFill>
              <a:effectLst/>
              <a:latin typeface="+mn-lt"/>
            </a:rPr>
            <a:t>d</a:t>
          </a:r>
          <a:r>
            <a:rPr lang="en-US" sz="1000" b="1" noProof="0" dirty="0" smtClean="0">
              <a:solidFill>
                <a:schemeClr val="tx1"/>
              </a:solidFill>
              <a:effectLst/>
              <a:latin typeface="+mn-lt"/>
            </a:rPr>
            <a:t> Products</a:t>
          </a:r>
          <a:endParaRPr lang="en-US" sz="1000" b="1" noProof="0" dirty="0">
            <a:solidFill>
              <a:schemeClr val="tx1"/>
            </a:solidFill>
            <a:effectLst/>
            <a:latin typeface="+mn-lt"/>
          </a:endParaRPr>
        </a:p>
      </dgm:t>
    </dgm:pt>
    <dgm:pt modelId="{146BD29D-1AC2-45A3-9C1F-EDF2CF51188F}" type="parTrans" cxnId="{3B597D36-2F35-46AC-99CE-C2F84F2D33D8}">
      <dgm:prSet/>
      <dgm:spPr/>
      <dgm:t>
        <a:bodyPr/>
        <a:lstStyle/>
        <a:p>
          <a:endParaRPr lang="pl-PL" sz="1200"/>
        </a:p>
      </dgm:t>
    </dgm:pt>
    <dgm:pt modelId="{4881D416-DB4F-46C1-B3EF-49C66465242C}" type="sibTrans" cxnId="{3B597D36-2F35-46AC-99CE-C2F84F2D33D8}">
      <dgm:prSet/>
      <dgm:spPr/>
      <dgm:t>
        <a:bodyPr/>
        <a:lstStyle/>
        <a:p>
          <a:endParaRPr lang="en-US" sz="1200" noProof="0"/>
        </a:p>
      </dgm:t>
    </dgm:pt>
    <dgm:pt modelId="{4972D7E6-1EAF-4CC6-99E8-B45DAC4B7840}">
      <dgm:prSet phldrT="[Tekst]" custT="1"/>
      <dgm:spPr>
        <a:solidFill>
          <a:srgbClr val="D2CAA6"/>
        </a:solidFill>
        <a:ln>
          <a:noFill/>
        </a:ln>
      </dgm:spPr>
      <dgm:t>
        <a:bodyPr/>
        <a:lstStyle/>
        <a:p>
          <a:r>
            <a:rPr lang="pl-PL" sz="1000" b="1" noProof="0" dirty="0" err="1" smtClean="0">
              <a:solidFill>
                <a:schemeClr val="tx1"/>
              </a:solidFill>
              <a:effectLst/>
              <a:latin typeface="+mn-lt"/>
            </a:rPr>
            <a:t>Warrants</a:t>
          </a:r>
          <a:r>
            <a:rPr lang="pl-PL" sz="1000" b="1" noProof="0" dirty="0" smtClean="0">
              <a:solidFill>
                <a:schemeClr val="tx1"/>
              </a:solidFill>
              <a:effectLst/>
              <a:latin typeface="+mn-lt"/>
            </a:rPr>
            <a:t> </a:t>
          </a:r>
          <a:endParaRPr lang="en-US" sz="1000" b="1" noProof="0" dirty="0">
            <a:solidFill>
              <a:schemeClr val="tx1"/>
            </a:solidFill>
            <a:effectLst/>
            <a:latin typeface="+mn-lt"/>
          </a:endParaRPr>
        </a:p>
      </dgm:t>
    </dgm:pt>
    <dgm:pt modelId="{54E9A846-F7D8-4187-829B-1DE77C35BB9F}" type="parTrans" cxnId="{35606A4F-C2F5-48C9-873A-77B21596B404}">
      <dgm:prSet/>
      <dgm:spPr/>
      <dgm:t>
        <a:bodyPr/>
        <a:lstStyle/>
        <a:p>
          <a:endParaRPr lang="pl-PL" sz="1200"/>
        </a:p>
      </dgm:t>
    </dgm:pt>
    <dgm:pt modelId="{2747C9A4-9A64-4EF6-8564-5E537C00CBEB}" type="sibTrans" cxnId="{35606A4F-C2F5-48C9-873A-77B21596B404}">
      <dgm:prSet/>
      <dgm:spPr/>
      <dgm:t>
        <a:bodyPr/>
        <a:lstStyle/>
        <a:p>
          <a:endParaRPr lang="en-US" sz="1200" noProof="0"/>
        </a:p>
      </dgm:t>
    </dgm:pt>
    <dgm:pt modelId="{80F6140D-E2AE-4FF8-A1C8-63FB0358D7C3}">
      <dgm:prSet phldrT="[Tekst]" custT="1"/>
      <dgm:spPr>
        <a:solidFill>
          <a:srgbClr val="D2CAA6"/>
        </a:solidFill>
        <a:ln>
          <a:noFill/>
        </a:ln>
      </dgm:spPr>
      <dgm:t>
        <a:bodyPr/>
        <a:lstStyle/>
        <a:p>
          <a:r>
            <a:rPr lang="en-US" sz="1000" b="1" noProof="0" dirty="0" smtClean="0">
              <a:solidFill>
                <a:schemeClr val="tx1"/>
              </a:solidFill>
              <a:effectLst/>
              <a:latin typeface="+mn-lt"/>
            </a:rPr>
            <a:t>Futures</a:t>
          </a:r>
          <a:endParaRPr lang="en-US" sz="1000" b="1" noProof="0" dirty="0">
            <a:solidFill>
              <a:schemeClr val="tx1"/>
            </a:solidFill>
            <a:effectLst/>
            <a:latin typeface="+mn-lt"/>
          </a:endParaRPr>
        </a:p>
      </dgm:t>
    </dgm:pt>
    <dgm:pt modelId="{C28E7B57-B2B0-48D7-A845-00D7DE2C0983}" type="parTrans" cxnId="{04FFF00A-F4DD-4C6E-9CDB-AA035E8A60D3}">
      <dgm:prSet/>
      <dgm:spPr/>
      <dgm:t>
        <a:bodyPr/>
        <a:lstStyle/>
        <a:p>
          <a:endParaRPr lang="pl-PL" sz="1200"/>
        </a:p>
      </dgm:t>
    </dgm:pt>
    <dgm:pt modelId="{81A7C150-DB78-4824-B466-04A2102CB82E}" type="sibTrans" cxnId="{04FFF00A-F4DD-4C6E-9CDB-AA035E8A60D3}">
      <dgm:prSet/>
      <dgm:spPr/>
      <dgm:t>
        <a:bodyPr/>
        <a:lstStyle/>
        <a:p>
          <a:endParaRPr lang="en-US" sz="1200" noProof="0"/>
        </a:p>
      </dgm:t>
    </dgm:pt>
    <dgm:pt modelId="{DDCD66AF-8D78-42D2-8FB4-45F86B0EECB9}">
      <dgm:prSet custT="1"/>
      <dgm:spPr>
        <a:solidFill>
          <a:srgbClr val="D2CAA6"/>
        </a:solidFill>
        <a:ln>
          <a:noFill/>
        </a:ln>
      </dgm:spPr>
      <dgm:t>
        <a:bodyPr/>
        <a:lstStyle/>
        <a:p>
          <a:r>
            <a:rPr lang="pl-PL" sz="1000" b="1" noProof="0" dirty="0" smtClean="0">
              <a:solidFill>
                <a:schemeClr val="tx1"/>
              </a:solidFill>
              <a:effectLst/>
              <a:latin typeface="+mn-lt"/>
            </a:rPr>
            <a:t>ETFs</a:t>
          </a:r>
          <a:endParaRPr lang="en-US" sz="1000" b="1" noProof="0" dirty="0">
            <a:solidFill>
              <a:schemeClr val="tx1"/>
            </a:solidFill>
            <a:effectLst/>
            <a:latin typeface="+mn-lt"/>
          </a:endParaRPr>
        </a:p>
      </dgm:t>
    </dgm:pt>
    <dgm:pt modelId="{987B1590-C108-48D8-B9B0-2CDE2D92BE7E}" type="parTrans" cxnId="{0D43BE7A-B5FC-464A-9C0B-07D64481E3A8}">
      <dgm:prSet/>
      <dgm:spPr/>
      <dgm:t>
        <a:bodyPr/>
        <a:lstStyle/>
        <a:p>
          <a:endParaRPr lang="pl-PL" sz="1200"/>
        </a:p>
      </dgm:t>
    </dgm:pt>
    <dgm:pt modelId="{1DCCAA41-0D4E-4E89-8617-1F11A4C05324}" type="sibTrans" cxnId="{0D43BE7A-B5FC-464A-9C0B-07D64481E3A8}">
      <dgm:prSet/>
      <dgm:spPr/>
      <dgm:t>
        <a:bodyPr/>
        <a:lstStyle/>
        <a:p>
          <a:endParaRPr lang="en-US" sz="1200" noProof="0"/>
        </a:p>
      </dgm:t>
    </dgm:pt>
    <dgm:pt modelId="{E8BE64A2-8F8B-4058-8B65-48BFEDDCE448}">
      <dgm:prSet custT="1"/>
      <dgm:spPr>
        <a:solidFill>
          <a:srgbClr val="D2CAA6"/>
        </a:solidFill>
        <a:ln>
          <a:noFill/>
        </a:ln>
      </dgm:spPr>
      <dgm:t>
        <a:bodyPr/>
        <a:lstStyle/>
        <a:p>
          <a:r>
            <a:rPr lang="en-US" sz="1000" b="1" noProof="0" dirty="0" smtClean="0">
              <a:solidFill>
                <a:schemeClr val="tx1"/>
              </a:solidFill>
              <a:effectLst/>
              <a:latin typeface="+mn-lt"/>
            </a:rPr>
            <a:t>Investment</a:t>
          </a:r>
          <a:endParaRPr lang="pl-PL" sz="1000" b="1" noProof="0" dirty="0" smtClean="0">
            <a:solidFill>
              <a:schemeClr val="tx1"/>
            </a:solidFill>
            <a:effectLst/>
            <a:latin typeface="+mn-lt"/>
          </a:endParaRPr>
        </a:p>
        <a:p>
          <a:r>
            <a:rPr lang="en-US" sz="1000" b="1" noProof="0" dirty="0" smtClean="0">
              <a:solidFill>
                <a:schemeClr val="tx1"/>
              </a:solidFill>
              <a:effectLst/>
              <a:latin typeface="+mn-lt"/>
            </a:rPr>
            <a:t>Certificates</a:t>
          </a:r>
          <a:endParaRPr lang="en-US" sz="1000" b="1" noProof="0" dirty="0">
            <a:solidFill>
              <a:schemeClr val="tx1"/>
            </a:solidFill>
            <a:effectLst/>
            <a:latin typeface="+mn-lt"/>
          </a:endParaRPr>
        </a:p>
      </dgm:t>
    </dgm:pt>
    <dgm:pt modelId="{CBFB02CF-6045-4C05-8DAF-2E0116E74B71}" type="parTrans" cxnId="{60265DAF-BDEE-48C7-A363-2598871E4132}">
      <dgm:prSet/>
      <dgm:spPr/>
      <dgm:t>
        <a:bodyPr/>
        <a:lstStyle/>
        <a:p>
          <a:endParaRPr lang="pl-PL" sz="1200"/>
        </a:p>
      </dgm:t>
    </dgm:pt>
    <dgm:pt modelId="{9BF78B87-B2CF-4A97-9395-F21C555573E1}" type="sibTrans" cxnId="{60265DAF-BDEE-48C7-A363-2598871E4132}">
      <dgm:prSet/>
      <dgm:spPr/>
      <dgm:t>
        <a:bodyPr/>
        <a:lstStyle/>
        <a:p>
          <a:endParaRPr lang="en-US" sz="1200" noProof="0"/>
        </a:p>
      </dgm:t>
    </dgm:pt>
    <dgm:pt modelId="{F765B34E-D0D5-4FAF-A4DE-9C76E5D8DAE7}">
      <dgm:prSet phldrT="[Tekst]" custT="1"/>
      <dgm:spPr>
        <a:solidFill>
          <a:srgbClr val="D2CAA6"/>
        </a:solidFill>
        <a:ln>
          <a:noFill/>
        </a:ln>
      </dgm:spPr>
      <dgm:t>
        <a:bodyPr/>
        <a:lstStyle/>
        <a:p>
          <a:r>
            <a:rPr lang="en-US" sz="1000" b="1" noProof="0" dirty="0" smtClean="0">
              <a:solidFill>
                <a:schemeClr val="tx1"/>
              </a:solidFill>
              <a:effectLst/>
              <a:latin typeface="+mn-lt"/>
            </a:rPr>
            <a:t>Options</a:t>
          </a:r>
          <a:endParaRPr lang="en-US" sz="1000" b="1" noProof="0" dirty="0">
            <a:solidFill>
              <a:schemeClr val="tx1"/>
            </a:solidFill>
            <a:effectLst/>
            <a:latin typeface="+mn-lt"/>
          </a:endParaRPr>
        </a:p>
      </dgm:t>
    </dgm:pt>
    <dgm:pt modelId="{5047224B-455E-4DEA-873F-A36D4F4E6911}" type="parTrans" cxnId="{2B1F5DA7-0990-41FF-98CE-A3C402C2E7F6}">
      <dgm:prSet/>
      <dgm:spPr/>
      <dgm:t>
        <a:bodyPr/>
        <a:lstStyle/>
        <a:p>
          <a:endParaRPr lang="pl-PL" sz="1200"/>
        </a:p>
      </dgm:t>
    </dgm:pt>
    <dgm:pt modelId="{29CDE531-FA6B-43C6-BE8B-1C7FA600F6EC}" type="sibTrans" cxnId="{2B1F5DA7-0990-41FF-98CE-A3C402C2E7F6}">
      <dgm:prSet/>
      <dgm:spPr/>
      <dgm:t>
        <a:bodyPr/>
        <a:lstStyle/>
        <a:p>
          <a:endParaRPr lang="pl-PL" sz="1200"/>
        </a:p>
      </dgm:t>
    </dgm:pt>
    <dgm:pt modelId="{7113A4CD-7511-4AD7-BC3C-68308925E0E5}" type="pres">
      <dgm:prSet presAssocID="{74E95F16-0DAE-4405-BDE0-966CF531F364}" presName="cycle" presStyleCnt="0">
        <dgm:presLayoutVars>
          <dgm:dir/>
          <dgm:resizeHandles val="exact"/>
        </dgm:presLayoutVars>
      </dgm:prSet>
      <dgm:spPr/>
      <dgm:t>
        <a:bodyPr/>
        <a:lstStyle/>
        <a:p>
          <a:endParaRPr lang="pl-PL"/>
        </a:p>
      </dgm:t>
    </dgm:pt>
    <dgm:pt modelId="{9E78C431-0C6F-48D1-AFE1-70032F55B9DA}" type="pres">
      <dgm:prSet presAssocID="{1ABAD70A-31C6-4097-8379-1D8DD9446583}" presName="node" presStyleLbl="node1" presStyleIdx="0" presStyleCnt="8" custRadScaleRad="100002" custRadScaleInc="-1312">
        <dgm:presLayoutVars>
          <dgm:bulletEnabled val="1"/>
        </dgm:presLayoutVars>
      </dgm:prSet>
      <dgm:spPr/>
      <dgm:t>
        <a:bodyPr/>
        <a:lstStyle/>
        <a:p>
          <a:endParaRPr lang="pl-PL"/>
        </a:p>
      </dgm:t>
    </dgm:pt>
    <dgm:pt modelId="{96129835-3D56-41B3-94AD-2A40BA32E13D}" type="pres">
      <dgm:prSet presAssocID="{1ABAD70A-31C6-4097-8379-1D8DD9446583}" presName="spNode" presStyleCnt="0"/>
      <dgm:spPr/>
      <dgm:t>
        <a:bodyPr/>
        <a:lstStyle/>
        <a:p>
          <a:endParaRPr lang="pl-PL"/>
        </a:p>
      </dgm:t>
    </dgm:pt>
    <dgm:pt modelId="{A5569F11-7899-41A4-84AC-4EF3C466515D}" type="pres">
      <dgm:prSet presAssocID="{7C0B9E79-5062-4750-A2D4-09FCFD72433B}" presName="sibTrans" presStyleLbl="sibTrans1D1" presStyleIdx="0" presStyleCnt="8"/>
      <dgm:spPr/>
      <dgm:t>
        <a:bodyPr/>
        <a:lstStyle/>
        <a:p>
          <a:endParaRPr lang="pl-PL"/>
        </a:p>
      </dgm:t>
    </dgm:pt>
    <dgm:pt modelId="{30A6E37B-0C0A-422B-B715-07C3DF6BE57A}" type="pres">
      <dgm:prSet presAssocID="{A2E81AEF-8006-4DB9-AA18-87F587641DBB}" presName="node" presStyleLbl="node1" presStyleIdx="1" presStyleCnt="8" custScaleX="137686" custScaleY="104831">
        <dgm:presLayoutVars>
          <dgm:bulletEnabled val="1"/>
        </dgm:presLayoutVars>
      </dgm:prSet>
      <dgm:spPr/>
      <dgm:t>
        <a:bodyPr/>
        <a:lstStyle/>
        <a:p>
          <a:endParaRPr lang="pl-PL"/>
        </a:p>
      </dgm:t>
    </dgm:pt>
    <dgm:pt modelId="{1876DB70-0134-4AE5-B6A9-406739166604}" type="pres">
      <dgm:prSet presAssocID="{A2E81AEF-8006-4DB9-AA18-87F587641DBB}" presName="spNode" presStyleCnt="0"/>
      <dgm:spPr/>
      <dgm:t>
        <a:bodyPr/>
        <a:lstStyle/>
        <a:p>
          <a:endParaRPr lang="pl-PL"/>
        </a:p>
      </dgm:t>
    </dgm:pt>
    <dgm:pt modelId="{41DBBBC8-8CF0-47EE-AE3A-F6D87AD9CAC9}" type="pres">
      <dgm:prSet presAssocID="{0D6BF948-4FEF-4398-9994-4432083DBE49}" presName="sibTrans" presStyleLbl="sibTrans1D1" presStyleIdx="1" presStyleCnt="8"/>
      <dgm:spPr/>
      <dgm:t>
        <a:bodyPr/>
        <a:lstStyle/>
        <a:p>
          <a:endParaRPr lang="pl-PL"/>
        </a:p>
      </dgm:t>
    </dgm:pt>
    <dgm:pt modelId="{CED8163C-3B11-44FE-85E9-240547F8B1D2}" type="pres">
      <dgm:prSet presAssocID="{E8BE64A2-8F8B-4058-8B65-48BFEDDCE448}" presName="node" presStyleLbl="node1" presStyleIdx="2" presStyleCnt="8" custScaleX="132532" custRadScaleRad="99573" custRadScaleInc="-7696">
        <dgm:presLayoutVars>
          <dgm:bulletEnabled val="1"/>
        </dgm:presLayoutVars>
      </dgm:prSet>
      <dgm:spPr/>
      <dgm:t>
        <a:bodyPr/>
        <a:lstStyle/>
        <a:p>
          <a:endParaRPr lang="pl-PL"/>
        </a:p>
      </dgm:t>
    </dgm:pt>
    <dgm:pt modelId="{AC877D1A-6F29-4765-A93F-D6244C54A0BC}" type="pres">
      <dgm:prSet presAssocID="{E8BE64A2-8F8B-4058-8B65-48BFEDDCE448}" presName="spNode" presStyleCnt="0"/>
      <dgm:spPr/>
      <dgm:t>
        <a:bodyPr/>
        <a:lstStyle/>
        <a:p>
          <a:endParaRPr lang="pl-PL"/>
        </a:p>
      </dgm:t>
    </dgm:pt>
    <dgm:pt modelId="{A8667853-3F25-4855-859D-5FD74710D23D}" type="pres">
      <dgm:prSet presAssocID="{9BF78B87-B2CF-4A97-9395-F21C555573E1}" presName="sibTrans" presStyleLbl="sibTrans1D1" presStyleIdx="2" presStyleCnt="8"/>
      <dgm:spPr/>
      <dgm:t>
        <a:bodyPr/>
        <a:lstStyle/>
        <a:p>
          <a:endParaRPr lang="pl-PL"/>
        </a:p>
      </dgm:t>
    </dgm:pt>
    <dgm:pt modelId="{3B530358-8289-46F2-B720-3689D4258284}" type="pres">
      <dgm:prSet presAssocID="{DDCD66AF-8D78-42D2-8FB4-45F86B0EECB9}" presName="node" presStyleLbl="node1" presStyleIdx="3" presStyleCnt="8" custScaleX="132532" custRadScaleRad="97590" custRadScaleInc="-39164">
        <dgm:presLayoutVars>
          <dgm:bulletEnabled val="1"/>
        </dgm:presLayoutVars>
      </dgm:prSet>
      <dgm:spPr/>
      <dgm:t>
        <a:bodyPr/>
        <a:lstStyle/>
        <a:p>
          <a:endParaRPr lang="pl-PL"/>
        </a:p>
      </dgm:t>
    </dgm:pt>
    <dgm:pt modelId="{01A524C1-E0A8-48A9-929C-F5AE284C8A1D}" type="pres">
      <dgm:prSet presAssocID="{DDCD66AF-8D78-42D2-8FB4-45F86B0EECB9}" presName="spNode" presStyleCnt="0"/>
      <dgm:spPr/>
      <dgm:t>
        <a:bodyPr/>
        <a:lstStyle/>
        <a:p>
          <a:endParaRPr lang="pl-PL"/>
        </a:p>
      </dgm:t>
    </dgm:pt>
    <dgm:pt modelId="{22806570-B0FF-4C10-B80B-CAD6E2C1D5F3}" type="pres">
      <dgm:prSet presAssocID="{1DCCAA41-0D4E-4E89-8617-1F11A4C05324}" presName="sibTrans" presStyleLbl="sibTrans1D1" presStyleIdx="3" presStyleCnt="8"/>
      <dgm:spPr/>
      <dgm:t>
        <a:bodyPr/>
        <a:lstStyle/>
        <a:p>
          <a:endParaRPr lang="pl-PL"/>
        </a:p>
      </dgm:t>
    </dgm:pt>
    <dgm:pt modelId="{41E63C9F-E2D4-4979-976D-6F43049B9958}" type="pres">
      <dgm:prSet presAssocID="{0F07F7B9-F741-4819-B364-BF6B414B7525}" presName="node" presStyleLbl="node1" presStyleIdx="4" presStyleCnt="8" custScaleX="158759" custScaleY="101752" custRadScaleRad="95649" custRadScaleInc="22760">
        <dgm:presLayoutVars>
          <dgm:bulletEnabled val="1"/>
        </dgm:presLayoutVars>
      </dgm:prSet>
      <dgm:spPr/>
      <dgm:t>
        <a:bodyPr/>
        <a:lstStyle/>
        <a:p>
          <a:endParaRPr lang="pl-PL"/>
        </a:p>
      </dgm:t>
    </dgm:pt>
    <dgm:pt modelId="{37E3B5FF-13DE-409A-A784-3BC22CE87BEB}" type="pres">
      <dgm:prSet presAssocID="{0F07F7B9-F741-4819-B364-BF6B414B7525}" presName="spNode" presStyleCnt="0"/>
      <dgm:spPr/>
      <dgm:t>
        <a:bodyPr/>
        <a:lstStyle/>
        <a:p>
          <a:endParaRPr lang="pl-PL"/>
        </a:p>
      </dgm:t>
    </dgm:pt>
    <dgm:pt modelId="{D995F920-6F8D-43C6-9947-9316A0398BED}" type="pres">
      <dgm:prSet presAssocID="{4881D416-DB4F-46C1-B3EF-49C66465242C}" presName="sibTrans" presStyleLbl="sibTrans1D1" presStyleIdx="4" presStyleCnt="8"/>
      <dgm:spPr/>
      <dgm:t>
        <a:bodyPr/>
        <a:lstStyle/>
        <a:p>
          <a:endParaRPr lang="pl-PL"/>
        </a:p>
      </dgm:t>
    </dgm:pt>
    <dgm:pt modelId="{6B412679-A8C5-4F82-B5F5-D30579FA27C3}" type="pres">
      <dgm:prSet presAssocID="{4972D7E6-1EAF-4CC6-99E8-B45DAC4B7840}" presName="node" presStyleLbl="node1" presStyleIdx="5" presStyleCnt="8" custScaleX="132532" custRadScaleRad="93882" custRadScaleInc="60887">
        <dgm:presLayoutVars>
          <dgm:bulletEnabled val="1"/>
        </dgm:presLayoutVars>
      </dgm:prSet>
      <dgm:spPr/>
      <dgm:t>
        <a:bodyPr/>
        <a:lstStyle/>
        <a:p>
          <a:endParaRPr lang="pl-PL"/>
        </a:p>
      </dgm:t>
    </dgm:pt>
    <dgm:pt modelId="{020A102F-94EC-431F-A861-54E5C7CC5070}" type="pres">
      <dgm:prSet presAssocID="{4972D7E6-1EAF-4CC6-99E8-B45DAC4B7840}" presName="spNode" presStyleCnt="0"/>
      <dgm:spPr/>
      <dgm:t>
        <a:bodyPr/>
        <a:lstStyle/>
        <a:p>
          <a:endParaRPr lang="pl-PL"/>
        </a:p>
      </dgm:t>
    </dgm:pt>
    <dgm:pt modelId="{195D044A-7E9A-4AD9-ADDE-F0B46202BCFA}" type="pres">
      <dgm:prSet presAssocID="{2747C9A4-9A64-4EF6-8564-5E537C00CBEB}" presName="sibTrans" presStyleLbl="sibTrans1D1" presStyleIdx="5" presStyleCnt="8"/>
      <dgm:spPr/>
      <dgm:t>
        <a:bodyPr/>
        <a:lstStyle/>
        <a:p>
          <a:endParaRPr lang="pl-PL"/>
        </a:p>
      </dgm:t>
    </dgm:pt>
    <dgm:pt modelId="{18371DE1-7E59-4EBD-A79C-AE17E728AAC6}" type="pres">
      <dgm:prSet presAssocID="{80F6140D-E2AE-4FF8-A1C8-63FB0358D7C3}" presName="node" presStyleLbl="node1" presStyleIdx="6" presStyleCnt="8" custRadScaleRad="96886" custRadScaleInc="34331">
        <dgm:presLayoutVars>
          <dgm:bulletEnabled val="1"/>
        </dgm:presLayoutVars>
      </dgm:prSet>
      <dgm:spPr/>
      <dgm:t>
        <a:bodyPr/>
        <a:lstStyle/>
        <a:p>
          <a:endParaRPr lang="pl-PL"/>
        </a:p>
      </dgm:t>
    </dgm:pt>
    <dgm:pt modelId="{C6A82A38-ACE6-4100-92BC-C65B5ABD8344}" type="pres">
      <dgm:prSet presAssocID="{80F6140D-E2AE-4FF8-A1C8-63FB0358D7C3}" presName="spNode" presStyleCnt="0"/>
      <dgm:spPr/>
      <dgm:t>
        <a:bodyPr/>
        <a:lstStyle/>
        <a:p>
          <a:endParaRPr lang="pl-PL"/>
        </a:p>
      </dgm:t>
    </dgm:pt>
    <dgm:pt modelId="{318C52AF-D634-4879-B07C-6E6EA030158E}" type="pres">
      <dgm:prSet presAssocID="{81A7C150-DB78-4824-B466-04A2102CB82E}" presName="sibTrans" presStyleLbl="sibTrans1D1" presStyleIdx="6" presStyleCnt="8"/>
      <dgm:spPr/>
      <dgm:t>
        <a:bodyPr/>
        <a:lstStyle/>
        <a:p>
          <a:endParaRPr lang="pl-PL"/>
        </a:p>
      </dgm:t>
    </dgm:pt>
    <dgm:pt modelId="{8A3F0FB9-2453-4671-A011-B105AA16355B}" type="pres">
      <dgm:prSet presAssocID="{F765B34E-D0D5-4FAF-A4DE-9C76E5D8DAE7}" presName="node" presStyleLbl="node1" presStyleIdx="7" presStyleCnt="8" custScaleX="122347" custScaleY="91258" custRadScaleRad="98981" custRadScaleInc="19913">
        <dgm:presLayoutVars>
          <dgm:bulletEnabled val="1"/>
        </dgm:presLayoutVars>
      </dgm:prSet>
      <dgm:spPr/>
      <dgm:t>
        <a:bodyPr/>
        <a:lstStyle/>
        <a:p>
          <a:endParaRPr lang="pl-PL"/>
        </a:p>
      </dgm:t>
    </dgm:pt>
    <dgm:pt modelId="{1DE7AE6F-7045-4D75-8AC6-306883937A09}" type="pres">
      <dgm:prSet presAssocID="{F765B34E-D0D5-4FAF-A4DE-9C76E5D8DAE7}" presName="spNode" presStyleCnt="0"/>
      <dgm:spPr/>
    </dgm:pt>
    <dgm:pt modelId="{C92A857D-D464-424C-B1EB-DF4F4AD79D53}" type="pres">
      <dgm:prSet presAssocID="{29CDE531-FA6B-43C6-BE8B-1C7FA600F6EC}" presName="sibTrans" presStyleLbl="sibTrans1D1" presStyleIdx="7" presStyleCnt="8"/>
      <dgm:spPr/>
      <dgm:t>
        <a:bodyPr/>
        <a:lstStyle/>
        <a:p>
          <a:endParaRPr lang="pl-PL"/>
        </a:p>
      </dgm:t>
    </dgm:pt>
  </dgm:ptLst>
  <dgm:cxnLst>
    <dgm:cxn modelId="{2B1F5DA7-0990-41FF-98CE-A3C402C2E7F6}" srcId="{74E95F16-0DAE-4405-BDE0-966CF531F364}" destId="{F765B34E-D0D5-4FAF-A4DE-9C76E5D8DAE7}" srcOrd="7" destOrd="0" parTransId="{5047224B-455E-4DEA-873F-A36D4F4E6911}" sibTransId="{29CDE531-FA6B-43C6-BE8B-1C7FA600F6EC}"/>
    <dgm:cxn modelId="{8A928F34-30D4-49B5-A1E9-37AF4D767055}" type="presOf" srcId="{A2E81AEF-8006-4DB9-AA18-87F587641DBB}" destId="{30A6E37B-0C0A-422B-B715-07C3DF6BE57A}" srcOrd="0" destOrd="0" presId="urn:microsoft.com/office/officeart/2005/8/layout/cycle6"/>
    <dgm:cxn modelId="{60265DAF-BDEE-48C7-A363-2598871E4132}" srcId="{74E95F16-0DAE-4405-BDE0-966CF531F364}" destId="{E8BE64A2-8F8B-4058-8B65-48BFEDDCE448}" srcOrd="2" destOrd="0" parTransId="{CBFB02CF-6045-4C05-8DAF-2E0116E74B71}" sibTransId="{9BF78B87-B2CF-4A97-9395-F21C555573E1}"/>
    <dgm:cxn modelId="{2CE36655-0030-4DDC-8992-008899FD79D9}" type="presOf" srcId="{4881D416-DB4F-46C1-B3EF-49C66465242C}" destId="{D995F920-6F8D-43C6-9947-9316A0398BED}" srcOrd="0" destOrd="0" presId="urn:microsoft.com/office/officeart/2005/8/layout/cycle6"/>
    <dgm:cxn modelId="{556F5600-908A-4B20-A4B4-B7679DDAAD11}" srcId="{74E95F16-0DAE-4405-BDE0-966CF531F364}" destId="{1ABAD70A-31C6-4097-8379-1D8DD9446583}" srcOrd="0" destOrd="0" parTransId="{0473A6E1-E918-4AA6-A05D-6F9CD4281805}" sibTransId="{7C0B9E79-5062-4750-A2D4-09FCFD72433B}"/>
    <dgm:cxn modelId="{F8807597-5B09-47CF-8960-401A73E51717}" type="presOf" srcId="{2747C9A4-9A64-4EF6-8564-5E537C00CBEB}" destId="{195D044A-7E9A-4AD9-ADDE-F0B46202BCFA}" srcOrd="0" destOrd="0" presId="urn:microsoft.com/office/officeart/2005/8/layout/cycle6"/>
    <dgm:cxn modelId="{C61EA815-CCCB-4446-911A-1F034FC0207F}" type="presOf" srcId="{9BF78B87-B2CF-4A97-9395-F21C555573E1}" destId="{A8667853-3F25-4855-859D-5FD74710D23D}" srcOrd="0" destOrd="0" presId="urn:microsoft.com/office/officeart/2005/8/layout/cycle6"/>
    <dgm:cxn modelId="{4CF4E79B-6A74-45D7-96A0-4C1DEB26E908}" type="presOf" srcId="{7C0B9E79-5062-4750-A2D4-09FCFD72433B}" destId="{A5569F11-7899-41A4-84AC-4EF3C466515D}" srcOrd="0" destOrd="0" presId="urn:microsoft.com/office/officeart/2005/8/layout/cycle6"/>
    <dgm:cxn modelId="{F13F806B-0A54-4CA1-86D6-AD0927A8358E}" type="presOf" srcId="{E8BE64A2-8F8B-4058-8B65-48BFEDDCE448}" destId="{CED8163C-3B11-44FE-85E9-240547F8B1D2}" srcOrd="0" destOrd="0" presId="urn:microsoft.com/office/officeart/2005/8/layout/cycle6"/>
    <dgm:cxn modelId="{065E3A6E-F7CF-4672-91B0-CBC25E2F7ED0}" type="presOf" srcId="{0F07F7B9-F741-4819-B364-BF6B414B7525}" destId="{41E63C9F-E2D4-4979-976D-6F43049B9958}" srcOrd="0" destOrd="0" presId="urn:microsoft.com/office/officeart/2005/8/layout/cycle6"/>
    <dgm:cxn modelId="{39FE167B-8487-4C5A-98BF-1636F9D8E16B}" type="presOf" srcId="{74E95F16-0DAE-4405-BDE0-966CF531F364}" destId="{7113A4CD-7511-4AD7-BC3C-68308925E0E5}" srcOrd="0" destOrd="0" presId="urn:microsoft.com/office/officeart/2005/8/layout/cycle6"/>
    <dgm:cxn modelId="{0D43BE7A-B5FC-464A-9C0B-07D64481E3A8}" srcId="{74E95F16-0DAE-4405-BDE0-966CF531F364}" destId="{DDCD66AF-8D78-42D2-8FB4-45F86B0EECB9}" srcOrd="3" destOrd="0" parTransId="{987B1590-C108-48D8-B9B0-2CDE2D92BE7E}" sibTransId="{1DCCAA41-0D4E-4E89-8617-1F11A4C05324}"/>
    <dgm:cxn modelId="{35606A4F-C2F5-48C9-873A-77B21596B404}" srcId="{74E95F16-0DAE-4405-BDE0-966CF531F364}" destId="{4972D7E6-1EAF-4CC6-99E8-B45DAC4B7840}" srcOrd="5" destOrd="0" parTransId="{54E9A846-F7D8-4187-829B-1DE77C35BB9F}" sibTransId="{2747C9A4-9A64-4EF6-8564-5E537C00CBEB}"/>
    <dgm:cxn modelId="{619CC94D-D461-413F-B783-9B890AE85994}" type="presOf" srcId="{80F6140D-E2AE-4FF8-A1C8-63FB0358D7C3}" destId="{18371DE1-7E59-4EBD-A79C-AE17E728AAC6}" srcOrd="0" destOrd="0" presId="urn:microsoft.com/office/officeart/2005/8/layout/cycle6"/>
    <dgm:cxn modelId="{AD474FE3-2F10-49A1-8E92-A25B4D337CFE}" type="presOf" srcId="{DDCD66AF-8D78-42D2-8FB4-45F86B0EECB9}" destId="{3B530358-8289-46F2-B720-3689D4258284}" srcOrd="0" destOrd="0" presId="urn:microsoft.com/office/officeart/2005/8/layout/cycle6"/>
    <dgm:cxn modelId="{C3AD48DA-93C8-45DF-ADE7-FC46415A8C58}" type="presOf" srcId="{F765B34E-D0D5-4FAF-A4DE-9C76E5D8DAE7}" destId="{8A3F0FB9-2453-4671-A011-B105AA16355B}" srcOrd="0" destOrd="0" presId="urn:microsoft.com/office/officeart/2005/8/layout/cycle6"/>
    <dgm:cxn modelId="{18FFC481-1404-44FB-AB86-77CF808F2869}" type="presOf" srcId="{1DCCAA41-0D4E-4E89-8617-1F11A4C05324}" destId="{22806570-B0FF-4C10-B80B-CAD6E2C1D5F3}" srcOrd="0" destOrd="0" presId="urn:microsoft.com/office/officeart/2005/8/layout/cycle6"/>
    <dgm:cxn modelId="{3B597D36-2F35-46AC-99CE-C2F84F2D33D8}" srcId="{74E95F16-0DAE-4405-BDE0-966CF531F364}" destId="{0F07F7B9-F741-4819-B364-BF6B414B7525}" srcOrd="4" destOrd="0" parTransId="{146BD29D-1AC2-45A3-9C1F-EDF2CF51188F}" sibTransId="{4881D416-DB4F-46C1-B3EF-49C66465242C}"/>
    <dgm:cxn modelId="{04FFF00A-F4DD-4C6E-9CDB-AA035E8A60D3}" srcId="{74E95F16-0DAE-4405-BDE0-966CF531F364}" destId="{80F6140D-E2AE-4FF8-A1C8-63FB0358D7C3}" srcOrd="6" destOrd="0" parTransId="{C28E7B57-B2B0-48D7-A845-00D7DE2C0983}" sibTransId="{81A7C150-DB78-4824-B466-04A2102CB82E}"/>
    <dgm:cxn modelId="{879A7AFC-567C-4901-B471-2C17F5E75E8D}" srcId="{74E95F16-0DAE-4405-BDE0-966CF531F364}" destId="{A2E81AEF-8006-4DB9-AA18-87F587641DBB}" srcOrd="1" destOrd="0" parTransId="{B67BFEAB-EC27-43E9-A6B1-A00DB56F5960}" sibTransId="{0D6BF948-4FEF-4398-9994-4432083DBE49}"/>
    <dgm:cxn modelId="{E2B9300E-FE14-46C3-B46E-78EEF75FEDD3}" type="presOf" srcId="{29CDE531-FA6B-43C6-BE8B-1C7FA600F6EC}" destId="{C92A857D-D464-424C-B1EB-DF4F4AD79D53}" srcOrd="0" destOrd="0" presId="urn:microsoft.com/office/officeart/2005/8/layout/cycle6"/>
    <dgm:cxn modelId="{472E741E-00E2-46A1-905C-342E0F8413A4}" type="presOf" srcId="{4972D7E6-1EAF-4CC6-99E8-B45DAC4B7840}" destId="{6B412679-A8C5-4F82-B5F5-D30579FA27C3}" srcOrd="0" destOrd="0" presId="urn:microsoft.com/office/officeart/2005/8/layout/cycle6"/>
    <dgm:cxn modelId="{5D350FC3-7881-4A10-9B42-FEE7B2ADAFFE}" type="presOf" srcId="{1ABAD70A-31C6-4097-8379-1D8DD9446583}" destId="{9E78C431-0C6F-48D1-AFE1-70032F55B9DA}" srcOrd="0" destOrd="0" presId="urn:microsoft.com/office/officeart/2005/8/layout/cycle6"/>
    <dgm:cxn modelId="{78942690-6AC8-495D-B8E5-97733014752C}" type="presOf" srcId="{0D6BF948-4FEF-4398-9994-4432083DBE49}" destId="{41DBBBC8-8CF0-47EE-AE3A-F6D87AD9CAC9}" srcOrd="0" destOrd="0" presId="urn:microsoft.com/office/officeart/2005/8/layout/cycle6"/>
    <dgm:cxn modelId="{C5C924F6-55B0-4F90-995B-B2C94D33C77B}" type="presOf" srcId="{81A7C150-DB78-4824-B466-04A2102CB82E}" destId="{318C52AF-D634-4879-B07C-6E6EA030158E}" srcOrd="0" destOrd="0" presId="urn:microsoft.com/office/officeart/2005/8/layout/cycle6"/>
    <dgm:cxn modelId="{99AE805A-D92B-494F-BB1B-8BF73EF15A9D}" type="presParOf" srcId="{7113A4CD-7511-4AD7-BC3C-68308925E0E5}" destId="{9E78C431-0C6F-48D1-AFE1-70032F55B9DA}" srcOrd="0" destOrd="0" presId="urn:microsoft.com/office/officeart/2005/8/layout/cycle6"/>
    <dgm:cxn modelId="{EAEA0D5D-22AC-4C00-8021-2D9C4FA9EB8E}" type="presParOf" srcId="{7113A4CD-7511-4AD7-BC3C-68308925E0E5}" destId="{96129835-3D56-41B3-94AD-2A40BA32E13D}" srcOrd="1" destOrd="0" presId="urn:microsoft.com/office/officeart/2005/8/layout/cycle6"/>
    <dgm:cxn modelId="{859ECFEE-4844-4111-A4B6-DB60324BD0D5}" type="presParOf" srcId="{7113A4CD-7511-4AD7-BC3C-68308925E0E5}" destId="{A5569F11-7899-41A4-84AC-4EF3C466515D}" srcOrd="2" destOrd="0" presId="urn:microsoft.com/office/officeart/2005/8/layout/cycle6"/>
    <dgm:cxn modelId="{D5CD478D-0879-4C78-9F3F-1B49F846A746}" type="presParOf" srcId="{7113A4CD-7511-4AD7-BC3C-68308925E0E5}" destId="{30A6E37B-0C0A-422B-B715-07C3DF6BE57A}" srcOrd="3" destOrd="0" presId="urn:microsoft.com/office/officeart/2005/8/layout/cycle6"/>
    <dgm:cxn modelId="{3FCCF1B4-E940-4FA4-B4C4-11DCD495F076}" type="presParOf" srcId="{7113A4CD-7511-4AD7-BC3C-68308925E0E5}" destId="{1876DB70-0134-4AE5-B6A9-406739166604}" srcOrd="4" destOrd="0" presId="urn:microsoft.com/office/officeart/2005/8/layout/cycle6"/>
    <dgm:cxn modelId="{7D355D5B-46EA-4806-B443-48ECCEF96E8B}" type="presParOf" srcId="{7113A4CD-7511-4AD7-BC3C-68308925E0E5}" destId="{41DBBBC8-8CF0-47EE-AE3A-F6D87AD9CAC9}" srcOrd="5" destOrd="0" presId="urn:microsoft.com/office/officeart/2005/8/layout/cycle6"/>
    <dgm:cxn modelId="{F2696AFB-41E8-421B-BFA0-96AA0A97798A}" type="presParOf" srcId="{7113A4CD-7511-4AD7-BC3C-68308925E0E5}" destId="{CED8163C-3B11-44FE-85E9-240547F8B1D2}" srcOrd="6" destOrd="0" presId="urn:microsoft.com/office/officeart/2005/8/layout/cycle6"/>
    <dgm:cxn modelId="{714E67FB-2169-4EDD-B4E9-93BCC1CBBC4A}" type="presParOf" srcId="{7113A4CD-7511-4AD7-BC3C-68308925E0E5}" destId="{AC877D1A-6F29-4765-A93F-D6244C54A0BC}" srcOrd="7" destOrd="0" presId="urn:microsoft.com/office/officeart/2005/8/layout/cycle6"/>
    <dgm:cxn modelId="{DEF211EE-55CA-47C6-A0C8-79E3E2CFA6B3}" type="presParOf" srcId="{7113A4CD-7511-4AD7-BC3C-68308925E0E5}" destId="{A8667853-3F25-4855-859D-5FD74710D23D}" srcOrd="8" destOrd="0" presId="urn:microsoft.com/office/officeart/2005/8/layout/cycle6"/>
    <dgm:cxn modelId="{7AD0AA64-3D3D-45AE-87B6-14A532EF6B02}" type="presParOf" srcId="{7113A4CD-7511-4AD7-BC3C-68308925E0E5}" destId="{3B530358-8289-46F2-B720-3689D4258284}" srcOrd="9" destOrd="0" presId="urn:microsoft.com/office/officeart/2005/8/layout/cycle6"/>
    <dgm:cxn modelId="{531F9340-8AD9-47D8-B087-40A6C557BB3B}" type="presParOf" srcId="{7113A4CD-7511-4AD7-BC3C-68308925E0E5}" destId="{01A524C1-E0A8-48A9-929C-F5AE284C8A1D}" srcOrd="10" destOrd="0" presId="urn:microsoft.com/office/officeart/2005/8/layout/cycle6"/>
    <dgm:cxn modelId="{FBE0F0A1-CAC8-433C-B58D-CE632DF314CB}" type="presParOf" srcId="{7113A4CD-7511-4AD7-BC3C-68308925E0E5}" destId="{22806570-B0FF-4C10-B80B-CAD6E2C1D5F3}" srcOrd="11" destOrd="0" presId="urn:microsoft.com/office/officeart/2005/8/layout/cycle6"/>
    <dgm:cxn modelId="{21E01915-11ED-4567-B98E-4C6212D99119}" type="presParOf" srcId="{7113A4CD-7511-4AD7-BC3C-68308925E0E5}" destId="{41E63C9F-E2D4-4979-976D-6F43049B9958}" srcOrd="12" destOrd="0" presId="urn:microsoft.com/office/officeart/2005/8/layout/cycle6"/>
    <dgm:cxn modelId="{6FBBA179-9EF7-4573-9FD4-EE949B702661}" type="presParOf" srcId="{7113A4CD-7511-4AD7-BC3C-68308925E0E5}" destId="{37E3B5FF-13DE-409A-A784-3BC22CE87BEB}" srcOrd="13" destOrd="0" presId="urn:microsoft.com/office/officeart/2005/8/layout/cycle6"/>
    <dgm:cxn modelId="{A7C85D99-3487-4616-A7D0-D42F51523136}" type="presParOf" srcId="{7113A4CD-7511-4AD7-BC3C-68308925E0E5}" destId="{D995F920-6F8D-43C6-9947-9316A0398BED}" srcOrd="14" destOrd="0" presId="urn:microsoft.com/office/officeart/2005/8/layout/cycle6"/>
    <dgm:cxn modelId="{6FD56040-6CBE-4FA4-9F22-1B8A3021E07B}" type="presParOf" srcId="{7113A4CD-7511-4AD7-BC3C-68308925E0E5}" destId="{6B412679-A8C5-4F82-B5F5-D30579FA27C3}" srcOrd="15" destOrd="0" presId="urn:microsoft.com/office/officeart/2005/8/layout/cycle6"/>
    <dgm:cxn modelId="{E8379C2F-BCD9-462E-B9AE-1257E2B88EAD}" type="presParOf" srcId="{7113A4CD-7511-4AD7-BC3C-68308925E0E5}" destId="{020A102F-94EC-431F-A861-54E5C7CC5070}" srcOrd="16" destOrd="0" presId="urn:microsoft.com/office/officeart/2005/8/layout/cycle6"/>
    <dgm:cxn modelId="{F097CA0A-6CC3-4B62-A1BC-BE202FC9D7A7}" type="presParOf" srcId="{7113A4CD-7511-4AD7-BC3C-68308925E0E5}" destId="{195D044A-7E9A-4AD9-ADDE-F0B46202BCFA}" srcOrd="17" destOrd="0" presId="urn:microsoft.com/office/officeart/2005/8/layout/cycle6"/>
    <dgm:cxn modelId="{63F19AB1-F4C5-409A-923D-30087274F575}" type="presParOf" srcId="{7113A4CD-7511-4AD7-BC3C-68308925E0E5}" destId="{18371DE1-7E59-4EBD-A79C-AE17E728AAC6}" srcOrd="18" destOrd="0" presId="urn:microsoft.com/office/officeart/2005/8/layout/cycle6"/>
    <dgm:cxn modelId="{019C1AE7-A8AC-496F-9343-54E0349E2F75}" type="presParOf" srcId="{7113A4CD-7511-4AD7-BC3C-68308925E0E5}" destId="{C6A82A38-ACE6-4100-92BC-C65B5ABD8344}" srcOrd="19" destOrd="0" presId="urn:microsoft.com/office/officeart/2005/8/layout/cycle6"/>
    <dgm:cxn modelId="{5483947C-B5B9-4649-BB24-62C7A91A6D81}" type="presParOf" srcId="{7113A4CD-7511-4AD7-BC3C-68308925E0E5}" destId="{318C52AF-D634-4879-B07C-6E6EA030158E}" srcOrd="20" destOrd="0" presId="urn:microsoft.com/office/officeart/2005/8/layout/cycle6"/>
    <dgm:cxn modelId="{C5B984C6-2A54-47F2-A5F5-E7A7B8B210DA}" type="presParOf" srcId="{7113A4CD-7511-4AD7-BC3C-68308925E0E5}" destId="{8A3F0FB9-2453-4671-A011-B105AA16355B}" srcOrd="21" destOrd="0" presId="urn:microsoft.com/office/officeart/2005/8/layout/cycle6"/>
    <dgm:cxn modelId="{11D29CF5-0AD1-492A-85C9-1751561AED51}" type="presParOf" srcId="{7113A4CD-7511-4AD7-BC3C-68308925E0E5}" destId="{1DE7AE6F-7045-4D75-8AC6-306883937A09}" srcOrd="22" destOrd="0" presId="urn:microsoft.com/office/officeart/2005/8/layout/cycle6"/>
    <dgm:cxn modelId="{8DAE1139-6AFE-407D-9039-427D528BAF00}" type="presParOf" srcId="{7113A4CD-7511-4AD7-BC3C-68308925E0E5}" destId="{C92A857D-D464-424C-B1EB-DF4F4AD79D53}" srcOrd="23" destOrd="0" presId="urn:microsoft.com/office/officeart/2005/8/layout/cycle6"/>
  </dgm:cxnLst>
  <dgm:bg/>
  <dgm:whole/>
  <dgm:extLst>
    <a:ext uri="http://schemas.microsoft.com/office/drawing/2008/diagram">
      <dsp:dataModelExt xmlns:dsp="http://schemas.microsoft.com/office/drawing/2008/diagram" xmlns="" relId="rId13"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AF39C7D-4CEB-4875-AB46-C9746DDD50F5}">
      <dsp:nvSpPr>
        <dsp:cNvPr id="0" name=""/>
        <dsp:cNvSpPr/>
      </dsp:nvSpPr>
      <dsp:spPr>
        <a:xfrm>
          <a:off x="4858786" y="2448271"/>
          <a:ext cx="4223329" cy="280888"/>
        </a:xfrm>
        <a:custGeom>
          <a:avLst/>
          <a:gdLst/>
          <a:ahLst/>
          <a:cxnLst/>
          <a:rect l="0" t="0" r="0" b="0"/>
          <a:pathLst>
            <a:path>
              <a:moveTo>
                <a:pt x="0" y="0"/>
              </a:moveTo>
              <a:lnTo>
                <a:pt x="0" y="159487"/>
              </a:lnTo>
              <a:lnTo>
                <a:pt x="4223329" y="159487"/>
              </a:lnTo>
              <a:lnTo>
                <a:pt x="4223329" y="28088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7E25C59-E65F-4780-BDA8-F909D4289E30}">
      <dsp:nvSpPr>
        <dsp:cNvPr id="0" name=""/>
        <dsp:cNvSpPr/>
      </dsp:nvSpPr>
      <dsp:spPr>
        <a:xfrm>
          <a:off x="4858786" y="2448271"/>
          <a:ext cx="2627844" cy="280888"/>
        </a:xfrm>
        <a:custGeom>
          <a:avLst/>
          <a:gdLst/>
          <a:ahLst/>
          <a:cxnLst/>
          <a:rect l="0" t="0" r="0" b="0"/>
          <a:pathLst>
            <a:path>
              <a:moveTo>
                <a:pt x="0" y="0"/>
              </a:moveTo>
              <a:lnTo>
                <a:pt x="0" y="159487"/>
              </a:lnTo>
              <a:lnTo>
                <a:pt x="2627844" y="159487"/>
              </a:lnTo>
              <a:lnTo>
                <a:pt x="2627844" y="28088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EABA3B7-BB01-4CD4-832D-306A6C64E7D6}">
      <dsp:nvSpPr>
        <dsp:cNvPr id="0" name=""/>
        <dsp:cNvSpPr/>
      </dsp:nvSpPr>
      <dsp:spPr>
        <a:xfrm>
          <a:off x="4858786" y="2448271"/>
          <a:ext cx="1032359" cy="280888"/>
        </a:xfrm>
        <a:custGeom>
          <a:avLst/>
          <a:gdLst/>
          <a:ahLst/>
          <a:cxnLst/>
          <a:rect l="0" t="0" r="0" b="0"/>
          <a:pathLst>
            <a:path>
              <a:moveTo>
                <a:pt x="0" y="0"/>
              </a:moveTo>
              <a:lnTo>
                <a:pt x="0" y="159487"/>
              </a:lnTo>
              <a:lnTo>
                <a:pt x="1032359" y="159487"/>
              </a:lnTo>
              <a:lnTo>
                <a:pt x="1032359" y="28088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305B43C-553A-4C4C-879F-B8AB2D700B0F}">
      <dsp:nvSpPr>
        <dsp:cNvPr id="0" name=""/>
        <dsp:cNvSpPr/>
      </dsp:nvSpPr>
      <dsp:spPr>
        <a:xfrm>
          <a:off x="4295661" y="2448271"/>
          <a:ext cx="563124" cy="280888"/>
        </a:xfrm>
        <a:custGeom>
          <a:avLst/>
          <a:gdLst/>
          <a:ahLst/>
          <a:cxnLst/>
          <a:rect l="0" t="0" r="0" b="0"/>
          <a:pathLst>
            <a:path>
              <a:moveTo>
                <a:pt x="563124" y="0"/>
              </a:moveTo>
              <a:lnTo>
                <a:pt x="563124" y="159487"/>
              </a:lnTo>
              <a:lnTo>
                <a:pt x="0" y="159487"/>
              </a:lnTo>
              <a:lnTo>
                <a:pt x="0" y="28088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0C7F0F0-1A74-49C5-B31D-0DDBED01B55E}">
      <dsp:nvSpPr>
        <dsp:cNvPr id="0" name=""/>
        <dsp:cNvSpPr/>
      </dsp:nvSpPr>
      <dsp:spPr>
        <a:xfrm>
          <a:off x="2580446" y="2448271"/>
          <a:ext cx="2278340" cy="280888"/>
        </a:xfrm>
        <a:custGeom>
          <a:avLst/>
          <a:gdLst/>
          <a:ahLst/>
          <a:cxnLst/>
          <a:rect l="0" t="0" r="0" b="0"/>
          <a:pathLst>
            <a:path>
              <a:moveTo>
                <a:pt x="2278340" y="0"/>
              </a:moveTo>
              <a:lnTo>
                <a:pt x="2278340" y="159487"/>
              </a:lnTo>
              <a:lnTo>
                <a:pt x="0" y="159487"/>
              </a:lnTo>
              <a:lnTo>
                <a:pt x="0" y="28088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A594D04-48ED-43E2-8C9E-E144E9137C0C}">
      <dsp:nvSpPr>
        <dsp:cNvPr id="0" name=""/>
        <dsp:cNvSpPr/>
      </dsp:nvSpPr>
      <dsp:spPr>
        <a:xfrm>
          <a:off x="773849" y="2448271"/>
          <a:ext cx="4084937" cy="280888"/>
        </a:xfrm>
        <a:custGeom>
          <a:avLst/>
          <a:gdLst/>
          <a:ahLst/>
          <a:cxnLst/>
          <a:rect l="0" t="0" r="0" b="0"/>
          <a:pathLst>
            <a:path>
              <a:moveTo>
                <a:pt x="4084937" y="0"/>
              </a:moveTo>
              <a:lnTo>
                <a:pt x="4084937" y="159487"/>
              </a:lnTo>
              <a:lnTo>
                <a:pt x="0" y="159487"/>
              </a:lnTo>
              <a:lnTo>
                <a:pt x="0" y="28088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F521ADC-3B3D-4876-9F11-5AE5C34077FD}">
      <dsp:nvSpPr>
        <dsp:cNvPr id="0" name=""/>
        <dsp:cNvSpPr/>
      </dsp:nvSpPr>
      <dsp:spPr>
        <a:xfrm>
          <a:off x="72009" y="1491527"/>
          <a:ext cx="9573555" cy="956743"/>
        </a:xfrm>
        <a:prstGeom prst="rect">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370" tIns="39370" rIns="39370" bIns="39370" numCol="1" spcCol="1270" anchor="ctr" anchorCtr="0">
          <a:noAutofit/>
        </a:bodyPr>
        <a:lstStyle/>
        <a:p>
          <a:pPr lvl="0" algn="ctr" defTabSz="2755900">
            <a:lnSpc>
              <a:spcPct val="90000"/>
            </a:lnSpc>
            <a:spcBef>
              <a:spcPct val="0"/>
            </a:spcBef>
            <a:spcAft>
              <a:spcPct val="35000"/>
            </a:spcAft>
          </a:pPr>
          <a:endParaRPr lang="pl-PL" sz="6200" kern="1200" dirty="0"/>
        </a:p>
      </dsp:txBody>
      <dsp:txXfrm>
        <a:off x="72009" y="1491527"/>
        <a:ext cx="9573555" cy="956743"/>
      </dsp:txXfrm>
    </dsp:sp>
    <dsp:sp modelId="{919500F4-53D2-4369-B538-2174CEFE6BB1}">
      <dsp:nvSpPr>
        <dsp:cNvPr id="0" name=""/>
        <dsp:cNvSpPr/>
      </dsp:nvSpPr>
      <dsp:spPr>
        <a:xfrm>
          <a:off x="6128" y="2729160"/>
          <a:ext cx="1535442" cy="451978"/>
        </a:xfrm>
        <a:prstGeom prst="rect">
          <a:avLst/>
        </a:prstGeom>
        <a:solidFill>
          <a:srgbClr val="4F81B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ts val="0"/>
            </a:spcAft>
          </a:pPr>
          <a:r>
            <a:rPr lang="pl-PL" sz="1400" b="1" kern="1200" dirty="0" smtClean="0"/>
            <a:t>Cash market</a:t>
          </a:r>
        </a:p>
        <a:p>
          <a:pPr lvl="0" algn="ctr" defTabSz="622300">
            <a:lnSpc>
              <a:spcPct val="90000"/>
            </a:lnSpc>
            <a:spcBef>
              <a:spcPct val="0"/>
            </a:spcBef>
            <a:spcAft>
              <a:spcPts val="0"/>
            </a:spcAft>
          </a:pPr>
          <a:r>
            <a:rPr lang="pl-PL" sz="1200" b="1" kern="1200" dirty="0" smtClean="0"/>
            <a:t>(</a:t>
          </a:r>
          <a:r>
            <a:rPr lang="en-US" sz="1400" b="1" kern="1200" noProof="0" dirty="0" smtClean="0"/>
            <a:t>equities</a:t>
          </a:r>
          <a:r>
            <a:rPr lang="en-US" sz="1200" b="1" kern="1200" noProof="0" dirty="0" smtClean="0"/>
            <a:t> and other</a:t>
          </a:r>
          <a:r>
            <a:rPr lang="pl-PL" sz="1200" b="1" kern="1200" dirty="0" smtClean="0"/>
            <a:t>)</a:t>
          </a:r>
          <a:endParaRPr lang="pl-PL" sz="1200" b="1" kern="1200" dirty="0"/>
        </a:p>
      </dsp:txBody>
      <dsp:txXfrm>
        <a:off x="6128" y="2729160"/>
        <a:ext cx="1535442" cy="451978"/>
      </dsp:txXfrm>
    </dsp:sp>
    <dsp:sp modelId="{F60541D1-9441-40F0-87B1-77E27529BF5D}">
      <dsp:nvSpPr>
        <dsp:cNvPr id="0" name=""/>
        <dsp:cNvSpPr/>
      </dsp:nvSpPr>
      <dsp:spPr>
        <a:xfrm>
          <a:off x="1784374" y="2729160"/>
          <a:ext cx="1592143" cy="45197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ts val="0"/>
            </a:spcAft>
          </a:pPr>
          <a:r>
            <a:rPr lang="en-US" sz="1200" b="1" kern="1200" noProof="0" dirty="0" smtClean="0"/>
            <a:t>Derivatives market </a:t>
          </a:r>
          <a:endParaRPr lang="en-US" sz="1200" b="1" kern="1200" noProof="0" dirty="0"/>
        </a:p>
      </dsp:txBody>
      <dsp:txXfrm>
        <a:off x="1784374" y="2729160"/>
        <a:ext cx="1592143" cy="451978"/>
      </dsp:txXfrm>
    </dsp:sp>
    <dsp:sp modelId="{37AF379B-13BF-4B8A-BDDF-EC362182DC5E}">
      <dsp:nvSpPr>
        <dsp:cNvPr id="0" name=""/>
        <dsp:cNvSpPr/>
      </dsp:nvSpPr>
      <dsp:spPr>
        <a:xfrm>
          <a:off x="3619321" y="2729160"/>
          <a:ext cx="1352681" cy="45197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1" kern="1200" noProof="0" dirty="0" smtClean="0"/>
            <a:t>Cash market (bonds)</a:t>
          </a:r>
          <a:endParaRPr lang="en-US" sz="1200" b="1" kern="1200" noProof="0" dirty="0"/>
        </a:p>
      </dsp:txBody>
      <dsp:txXfrm>
        <a:off x="3619321" y="2729160"/>
        <a:ext cx="1352681" cy="451978"/>
      </dsp:txXfrm>
    </dsp:sp>
    <dsp:sp modelId="{5697E395-CD10-4939-94F0-A4540CB358CF}">
      <dsp:nvSpPr>
        <dsp:cNvPr id="0" name=""/>
        <dsp:cNvSpPr/>
      </dsp:nvSpPr>
      <dsp:spPr>
        <a:xfrm>
          <a:off x="5214806" y="2729160"/>
          <a:ext cx="1352681" cy="45197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1" kern="1200" noProof="0" dirty="0" smtClean="0"/>
            <a:t>Market data </a:t>
          </a:r>
          <a:br>
            <a:rPr lang="en-US" sz="1200" b="1" kern="1200" noProof="0" dirty="0" smtClean="0"/>
          </a:br>
          <a:r>
            <a:rPr lang="en-US" sz="1200" b="1" kern="1200" noProof="0" dirty="0" smtClean="0"/>
            <a:t>and indices</a:t>
          </a:r>
          <a:endParaRPr lang="en-US" sz="1200" b="1" kern="1200" noProof="0" dirty="0"/>
        </a:p>
      </dsp:txBody>
      <dsp:txXfrm>
        <a:off x="5214806" y="2729160"/>
        <a:ext cx="1352681" cy="451978"/>
      </dsp:txXfrm>
    </dsp:sp>
    <dsp:sp modelId="{3F3EC62D-4E97-43A5-A881-6FB182094E3A}">
      <dsp:nvSpPr>
        <dsp:cNvPr id="0" name=""/>
        <dsp:cNvSpPr/>
      </dsp:nvSpPr>
      <dsp:spPr>
        <a:xfrm>
          <a:off x="6810290" y="2729160"/>
          <a:ext cx="1352681" cy="45197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1" kern="1200" noProof="0" dirty="0" smtClean="0"/>
            <a:t>Commodities</a:t>
          </a:r>
          <a:endParaRPr lang="en-US" sz="1200" b="1" kern="1200" noProof="0" dirty="0"/>
        </a:p>
      </dsp:txBody>
      <dsp:txXfrm>
        <a:off x="6810290" y="2729160"/>
        <a:ext cx="1352681" cy="451978"/>
      </dsp:txXfrm>
    </dsp:sp>
    <dsp:sp modelId="{A6EF5CA3-4A2D-4E49-BB3F-148B010B62F4}">
      <dsp:nvSpPr>
        <dsp:cNvPr id="0" name=""/>
        <dsp:cNvSpPr/>
      </dsp:nvSpPr>
      <dsp:spPr>
        <a:xfrm>
          <a:off x="8405775" y="2729160"/>
          <a:ext cx="1352681" cy="45197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1" kern="1200" noProof="0" dirty="0" smtClean="0"/>
            <a:t>Post-trading services</a:t>
          </a:r>
          <a:endParaRPr lang="en-US" sz="1200" b="1" kern="1200" noProof="0" dirty="0"/>
        </a:p>
      </dsp:txBody>
      <dsp:txXfrm>
        <a:off x="8405775" y="2729160"/>
        <a:ext cx="1352681" cy="451978"/>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E78C431-0C6F-48D1-AFE1-70032F55B9DA}">
      <dsp:nvSpPr>
        <dsp:cNvPr id="0" name=""/>
        <dsp:cNvSpPr/>
      </dsp:nvSpPr>
      <dsp:spPr>
        <a:xfrm>
          <a:off x="1967557" y="-1295"/>
          <a:ext cx="571563" cy="371516"/>
        </a:xfrm>
        <a:prstGeom prst="roundRect">
          <a:avLst/>
        </a:prstGeom>
        <a:solidFill>
          <a:srgbClr val="D2CAA6"/>
        </a:solidFill>
        <a:ln w="38100" cap="flat" cmpd="sng" algn="ctr">
          <a:no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b="1" kern="1200" noProof="0" dirty="0" smtClean="0">
              <a:solidFill>
                <a:schemeClr val="tx1"/>
              </a:solidFill>
              <a:effectLst/>
              <a:latin typeface="+mn-lt"/>
            </a:rPr>
            <a:t>Shares</a:t>
          </a:r>
          <a:endParaRPr lang="en-US" sz="1000" b="1" kern="1200" noProof="0" dirty="0">
            <a:solidFill>
              <a:schemeClr val="tx1"/>
            </a:solidFill>
            <a:effectLst/>
            <a:latin typeface="+mn-lt"/>
          </a:endParaRPr>
        </a:p>
      </dsp:txBody>
      <dsp:txXfrm>
        <a:off x="1967557" y="-1295"/>
        <a:ext cx="571563" cy="371516"/>
      </dsp:txXfrm>
    </dsp:sp>
    <dsp:sp modelId="{A5569F11-7899-41A4-84AC-4EF3C466515D}">
      <dsp:nvSpPr>
        <dsp:cNvPr id="0" name=""/>
        <dsp:cNvSpPr/>
      </dsp:nvSpPr>
      <dsp:spPr>
        <a:xfrm>
          <a:off x="967676" y="184450"/>
          <a:ext cx="2580147" cy="2580147"/>
        </a:xfrm>
        <a:custGeom>
          <a:avLst/>
          <a:gdLst/>
          <a:ahLst/>
          <a:cxnLst/>
          <a:rect l="0" t="0" r="0" b="0"/>
          <a:pathLst>
            <a:path>
              <a:moveTo>
                <a:pt x="1575448" y="31959"/>
              </a:moveTo>
              <a:arcTo wR="1290073" hR="1290073" stAng="16966801" swAng="1076406"/>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0A6E37B-0C0A-422B-B715-07C3DF6BE57A}">
      <dsp:nvSpPr>
        <dsp:cNvPr id="0" name=""/>
        <dsp:cNvSpPr/>
      </dsp:nvSpPr>
      <dsp:spPr>
        <a:xfrm>
          <a:off x="2776509" y="367584"/>
          <a:ext cx="786962" cy="389464"/>
        </a:xfrm>
        <a:prstGeom prst="roundRect">
          <a:avLst/>
        </a:prstGeom>
        <a:solidFill>
          <a:srgbClr val="D2CAA6"/>
        </a:solidFill>
        <a:ln w="38100" cap="flat" cmpd="sng" algn="ctr">
          <a:no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b="1" kern="1200" noProof="0" dirty="0" smtClean="0">
              <a:solidFill>
                <a:schemeClr val="tx1"/>
              </a:solidFill>
              <a:effectLst/>
              <a:latin typeface="+mn-lt"/>
            </a:rPr>
            <a:t>Debt Instruments</a:t>
          </a:r>
          <a:endParaRPr lang="en-US" sz="1000" b="1" kern="1200" noProof="0" dirty="0">
            <a:solidFill>
              <a:schemeClr val="tx1"/>
            </a:solidFill>
            <a:effectLst/>
            <a:latin typeface="+mn-lt"/>
          </a:endParaRPr>
        </a:p>
      </dsp:txBody>
      <dsp:txXfrm>
        <a:off x="2776509" y="367584"/>
        <a:ext cx="786962" cy="389464"/>
      </dsp:txXfrm>
    </dsp:sp>
    <dsp:sp modelId="{41DBBBC8-8CF0-47EE-AE3A-F6D87AD9CAC9}">
      <dsp:nvSpPr>
        <dsp:cNvPr id="0" name=""/>
        <dsp:cNvSpPr/>
      </dsp:nvSpPr>
      <dsp:spPr>
        <a:xfrm>
          <a:off x="960304" y="173291"/>
          <a:ext cx="2580147" cy="2580147"/>
        </a:xfrm>
        <a:custGeom>
          <a:avLst/>
          <a:gdLst/>
          <a:ahLst/>
          <a:cxnLst/>
          <a:rect l="0" t="0" r="0" b="0"/>
          <a:pathLst>
            <a:path>
              <a:moveTo>
                <a:pt x="2372572" y="588299"/>
              </a:moveTo>
              <a:arcTo wR="1290073" hR="1290073" stAng="19622701" swAng="1426483"/>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ED8163C-3B11-44FE-85E9-240547F8B1D2}">
      <dsp:nvSpPr>
        <dsp:cNvPr id="0" name=""/>
        <dsp:cNvSpPr/>
      </dsp:nvSpPr>
      <dsp:spPr>
        <a:xfrm>
          <a:off x="3163322" y="1262898"/>
          <a:ext cx="757504" cy="371516"/>
        </a:xfrm>
        <a:prstGeom prst="roundRect">
          <a:avLst/>
        </a:prstGeom>
        <a:solidFill>
          <a:srgbClr val="D2CAA6"/>
        </a:solidFill>
        <a:ln w="38100" cap="flat" cmpd="sng" algn="ctr">
          <a:no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b="1" kern="1200" noProof="0" dirty="0" smtClean="0">
              <a:solidFill>
                <a:schemeClr val="tx1"/>
              </a:solidFill>
              <a:effectLst/>
              <a:latin typeface="+mn-lt"/>
            </a:rPr>
            <a:t>Investment</a:t>
          </a:r>
          <a:endParaRPr lang="pl-PL" sz="1000" b="1" kern="1200" noProof="0" dirty="0" smtClean="0">
            <a:solidFill>
              <a:schemeClr val="tx1"/>
            </a:solidFill>
            <a:effectLst/>
            <a:latin typeface="+mn-lt"/>
          </a:endParaRPr>
        </a:p>
        <a:p>
          <a:pPr lvl="0" algn="ctr" defTabSz="444500">
            <a:lnSpc>
              <a:spcPct val="90000"/>
            </a:lnSpc>
            <a:spcBef>
              <a:spcPct val="0"/>
            </a:spcBef>
            <a:spcAft>
              <a:spcPct val="35000"/>
            </a:spcAft>
          </a:pPr>
          <a:r>
            <a:rPr lang="en-US" sz="1000" b="1" kern="1200" noProof="0" dirty="0" smtClean="0">
              <a:solidFill>
                <a:schemeClr val="tx1"/>
              </a:solidFill>
              <a:effectLst/>
              <a:latin typeface="+mn-lt"/>
            </a:rPr>
            <a:t>Certificates</a:t>
          </a:r>
          <a:endParaRPr lang="en-US" sz="1000" b="1" kern="1200" noProof="0" dirty="0">
            <a:solidFill>
              <a:schemeClr val="tx1"/>
            </a:solidFill>
            <a:effectLst/>
            <a:latin typeface="+mn-lt"/>
          </a:endParaRPr>
        </a:p>
      </dsp:txBody>
      <dsp:txXfrm>
        <a:off x="3163322" y="1262898"/>
        <a:ext cx="757504" cy="371516"/>
      </dsp:txXfrm>
    </dsp:sp>
    <dsp:sp modelId="{A8667853-3F25-4855-859D-5FD74710D23D}">
      <dsp:nvSpPr>
        <dsp:cNvPr id="0" name=""/>
        <dsp:cNvSpPr/>
      </dsp:nvSpPr>
      <dsp:spPr>
        <a:xfrm>
          <a:off x="972933" y="113984"/>
          <a:ext cx="2580147" cy="2580147"/>
        </a:xfrm>
        <a:custGeom>
          <a:avLst/>
          <a:gdLst/>
          <a:ahLst/>
          <a:cxnLst/>
          <a:rect l="0" t="0" r="0" b="0"/>
          <a:pathLst>
            <a:path>
              <a:moveTo>
                <a:pt x="2558547" y="1525160"/>
              </a:moveTo>
              <a:arcTo wR="1290073" hR="1290073" stAng="629971" swAng="1263185"/>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B530358-8289-46F2-B720-3689D4258284}">
      <dsp:nvSpPr>
        <dsp:cNvPr id="0" name=""/>
        <dsp:cNvSpPr/>
      </dsp:nvSpPr>
      <dsp:spPr>
        <a:xfrm>
          <a:off x="2855695" y="2083221"/>
          <a:ext cx="757504" cy="371516"/>
        </a:xfrm>
        <a:prstGeom prst="roundRect">
          <a:avLst/>
        </a:prstGeom>
        <a:solidFill>
          <a:srgbClr val="D2CAA6"/>
        </a:solidFill>
        <a:ln w="38100" cap="flat" cmpd="sng" algn="ctr">
          <a:no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pl-PL" sz="1000" b="1" kern="1200" noProof="0" dirty="0" smtClean="0">
              <a:solidFill>
                <a:schemeClr val="tx1"/>
              </a:solidFill>
              <a:effectLst/>
              <a:latin typeface="+mn-lt"/>
            </a:rPr>
            <a:t>ETFs</a:t>
          </a:r>
          <a:endParaRPr lang="en-US" sz="1000" b="1" kern="1200" noProof="0" dirty="0">
            <a:solidFill>
              <a:schemeClr val="tx1"/>
            </a:solidFill>
            <a:effectLst/>
            <a:latin typeface="+mn-lt"/>
          </a:endParaRPr>
        </a:p>
      </dsp:txBody>
      <dsp:txXfrm>
        <a:off x="2855695" y="2083221"/>
        <a:ext cx="757504" cy="371516"/>
      </dsp:txXfrm>
    </dsp:sp>
    <dsp:sp modelId="{22806570-B0FF-4C10-B80B-CAD6E2C1D5F3}">
      <dsp:nvSpPr>
        <dsp:cNvPr id="0" name=""/>
        <dsp:cNvSpPr/>
      </dsp:nvSpPr>
      <dsp:spPr>
        <a:xfrm>
          <a:off x="1010206" y="113278"/>
          <a:ext cx="2580147" cy="2580147"/>
        </a:xfrm>
        <a:custGeom>
          <a:avLst/>
          <a:gdLst/>
          <a:ahLst/>
          <a:cxnLst/>
          <a:rect l="0" t="0" r="0" b="0"/>
          <a:pathLst>
            <a:path>
              <a:moveTo>
                <a:pt x="2033955" y="2344080"/>
              </a:moveTo>
              <a:arcTo wR="1290073" hR="1290073" stAng="3287211" swAng="1190173"/>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1E63C9F-E2D4-4979-976D-6F43049B9958}">
      <dsp:nvSpPr>
        <dsp:cNvPr id="0" name=""/>
        <dsp:cNvSpPr/>
      </dsp:nvSpPr>
      <dsp:spPr>
        <a:xfrm>
          <a:off x="1730584" y="2517276"/>
          <a:ext cx="907408" cy="378025"/>
        </a:xfrm>
        <a:prstGeom prst="roundRect">
          <a:avLst/>
        </a:prstGeom>
        <a:solidFill>
          <a:srgbClr val="D2CAA6"/>
        </a:solidFill>
        <a:ln w="38100" cap="flat" cmpd="sng" algn="ctr">
          <a:no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b="1" kern="1200" noProof="0" dirty="0" smtClean="0">
              <a:solidFill>
                <a:schemeClr val="tx1"/>
              </a:solidFill>
              <a:effectLst/>
              <a:latin typeface="+mn-lt"/>
            </a:rPr>
            <a:t>Structure</a:t>
          </a:r>
          <a:r>
            <a:rPr lang="pl-PL" sz="1000" b="1" kern="1200" noProof="0" dirty="0" smtClean="0">
              <a:solidFill>
                <a:schemeClr val="tx1"/>
              </a:solidFill>
              <a:effectLst/>
              <a:latin typeface="+mn-lt"/>
            </a:rPr>
            <a:t>d</a:t>
          </a:r>
          <a:r>
            <a:rPr lang="en-US" sz="1000" b="1" kern="1200" noProof="0" dirty="0" smtClean="0">
              <a:solidFill>
                <a:schemeClr val="tx1"/>
              </a:solidFill>
              <a:effectLst/>
              <a:latin typeface="+mn-lt"/>
            </a:rPr>
            <a:t> Products</a:t>
          </a:r>
          <a:endParaRPr lang="en-US" sz="1000" b="1" kern="1200" noProof="0" dirty="0">
            <a:solidFill>
              <a:schemeClr val="tx1"/>
            </a:solidFill>
            <a:effectLst/>
            <a:latin typeface="+mn-lt"/>
          </a:endParaRPr>
        </a:p>
      </dsp:txBody>
      <dsp:txXfrm>
        <a:off x="1730584" y="2517276"/>
        <a:ext cx="907408" cy="378025"/>
      </dsp:txXfrm>
    </dsp:sp>
    <dsp:sp modelId="{D995F920-6F8D-43C6-9947-9316A0398BED}">
      <dsp:nvSpPr>
        <dsp:cNvPr id="0" name=""/>
        <dsp:cNvSpPr/>
      </dsp:nvSpPr>
      <dsp:spPr>
        <a:xfrm>
          <a:off x="1071598" y="174944"/>
          <a:ext cx="2580147" cy="2580147"/>
        </a:xfrm>
        <a:custGeom>
          <a:avLst/>
          <a:gdLst/>
          <a:ahLst/>
          <a:cxnLst/>
          <a:rect l="0" t="0" r="0" b="0"/>
          <a:pathLst>
            <a:path>
              <a:moveTo>
                <a:pt x="655823" y="2413468"/>
              </a:moveTo>
              <a:arcTo wR="1290073" hR="1290073" stAng="7166902" swAng="950928"/>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B412679-A8C5-4F82-B5F5-D30579FA27C3}">
      <dsp:nvSpPr>
        <dsp:cNvPr id="0" name=""/>
        <dsp:cNvSpPr/>
      </dsp:nvSpPr>
      <dsp:spPr>
        <a:xfrm>
          <a:off x="897529" y="1998395"/>
          <a:ext cx="757504" cy="371516"/>
        </a:xfrm>
        <a:prstGeom prst="roundRect">
          <a:avLst/>
        </a:prstGeom>
        <a:solidFill>
          <a:srgbClr val="D2CAA6"/>
        </a:solidFill>
        <a:ln w="38100" cap="flat" cmpd="sng" algn="ctr">
          <a:no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pl-PL" sz="1000" b="1" kern="1200" noProof="0" dirty="0" err="1" smtClean="0">
              <a:solidFill>
                <a:schemeClr val="tx1"/>
              </a:solidFill>
              <a:effectLst/>
              <a:latin typeface="+mn-lt"/>
            </a:rPr>
            <a:t>Warrants</a:t>
          </a:r>
          <a:r>
            <a:rPr lang="pl-PL" sz="1000" b="1" kern="1200" noProof="0" dirty="0" smtClean="0">
              <a:solidFill>
                <a:schemeClr val="tx1"/>
              </a:solidFill>
              <a:effectLst/>
              <a:latin typeface="+mn-lt"/>
            </a:rPr>
            <a:t> </a:t>
          </a:r>
          <a:endParaRPr lang="en-US" sz="1000" b="1" kern="1200" noProof="0" dirty="0">
            <a:solidFill>
              <a:schemeClr val="tx1"/>
            </a:solidFill>
            <a:effectLst/>
            <a:latin typeface="+mn-lt"/>
          </a:endParaRPr>
        </a:p>
      </dsp:txBody>
      <dsp:txXfrm>
        <a:off x="897529" y="1998395"/>
        <a:ext cx="757504" cy="371516"/>
      </dsp:txXfrm>
    </dsp:sp>
    <dsp:sp modelId="{195D044A-7E9A-4AD9-ADDE-F0B46202BCFA}">
      <dsp:nvSpPr>
        <dsp:cNvPr id="0" name=""/>
        <dsp:cNvSpPr/>
      </dsp:nvSpPr>
      <dsp:spPr>
        <a:xfrm>
          <a:off x="996074" y="68743"/>
          <a:ext cx="2580147" cy="2580147"/>
        </a:xfrm>
        <a:custGeom>
          <a:avLst/>
          <a:gdLst/>
          <a:ahLst/>
          <a:cxnLst/>
          <a:rect l="0" t="0" r="0" b="0"/>
          <a:pathLst>
            <a:path>
              <a:moveTo>
                <a:pt x="167348" y="1925509"/>
              </a:moveTo>
              <a:arcTo wR="1290073" hR="1290073" stAng="9029470" swAng="1251594"/>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8371DE1-7E59-4EBD-A79C-AE17E728AAC6}">
      <dsp:nvSpPr>
        <dsp:cNvPr id="0" name=""/>
        <dsp:cNvSpPr/>
      </dsp:nvSpPr>
      <dsp:spPr>
        <a:xfrm>
          <a:off x="727133" y="1176590"/>
          <a:ext cx="571563" cy="371516"/>
        </a:xfrm>
        <a:prstGeom prst="roundRect">
          <a:avLst/>
        </a:prstGeom>
        <a:solidFill>
          <a:srgbClr val="D2CAA6"/>
        </a:solidFill>
        <a:ln w="38100" cap="flat" cmpd="sng" algn="ctr">
          <a:no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b="1" kern="1200" noProof="0" dirty="0" smtClean="0">
              <a:solidFill>
                <a:schemeClr val="tx1"/>
              </a:solidFill>
              <a:effectLst/>
              <a:latin typeface="+mn-lt"/>
            </a:rPr>
            <a:t>Futures</a:t>
          </a:r>
          <a:endParaRPr lang="en-US" sz="1000" b="1" kern="1200" noProof="0" dirty="0">
            <a:solidFill>
              <a:schemeClr val="tx1"/>
            </a:solidFill>
            <a:effectLst/>
            <a:latin typeface="+mn-lt"/>
          </a:endParaRPr>
        </a:p>
      </dsp:txBody>
      <dsp:txXfrm>
        <a:off x="727133" y="1176590"/>
        <a:ext cx="571563" cy="371516"/>
      </dsp:txXfrm>
    </dsp:sp>
    <dsp:sp modelId="{318C52AF-D634-4879-B07C-6E6EA030158E}">
      <dsp:nvSpPr>
        <dsp:cNvPr id="0" name=""/>
        <dsp:cNvSpPr/>
      </dsp:nvSpPr>
      <dsp:spPr>
        <a:xfrm>
          <a:off x="1019673" y="135358"/>
          <a:ext cx="2580147" cy="2580147"/>
        </a:xfrm>
        <a:custGeom>
          <a:avLst/>
          <a:gdLst/>
          <a:ahLst/>
          <a:cxnLst/>
          <a:rect l="0" t="0" r="0" b="0"/>
          <a:pathLst>
            <a:path>
              <a:moveTo>
                <a:pt x="25244" y="1036112"/>
              </a:moveTo>
              <a:arcTo wR="1290073" hR="1290073" stAng="11481198" swAng="1373009"/>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A3F0FB9-2453-4671-A011-B105AA16355B}">
      <dsp:nvSpPr>
        <dsp:cNvPr id="0" name=""/>
        <dsp:cNvSpPr/>
      </dsp:nvSpPr>
      <dsp:spPr>
        <a:xfrm>
          <a:off x="1053477" y="356269"/>
          <a:ext cx="699290" cy="339038"/>
        </a:xfrm>
        <a:prstGeom prst="roundRect">
          <a:avLst/>
        </a:prstGeom>
        <a:solidFill>
          <a:srgbClr val="D2CAA6"/>
        </a:solidFill>
        <a:ln w="38100" cap="flat" cmpd="sng" algn="ctr">
          <a:no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b="1" kern="1200" noProof="0" dirty="0" smtClean="0">
              <a:solidFill>
                <a:schemeClr val="tx1"/>
              </a:solidFill>
              <a:effectLst/>
              <a:latin typeface="+mn-lt"/>
            </a:rPr>
            <a:t>Options</a:t>
          </a:r>
          <a:endParaRPr lang="en-US" sz="1000" b="1" kern="1200" noProof="0" dirty="0">
            <a:solidFill>
              <a:schemeClr val="tx1"/>
            </a:solidFill>
            <a:effectLst/>
            <a:latin typeface="+mn-lt"/>
          </a:endParaRPr>
        </a:p>
      </dsp:txBody>
      <dsp:txXfrm>
        <a:off x="1053477" y="356269"/>
        <a:ext cx="699290" cy="339038"/>
      </dsp:txXfrm>
    </dsp:sp>
    <dsp:sp modelId="{C92A857D-D464-424C-B1EB-DF4F4AD79D53}">
      <dsp:nvSpPr>
        <dsp:cNvPr id="0" name=""/>
        <dsp:cNvSpPr/>
      </dsp:nvSpPr>
      <dsp:spPr>
        <a:xfrm>
          <a:off x="1014456" y="172735"/>
          <a:ext cx="2580147" cy="2580147"/>
        </a:xfrm>
        <a:custGeom>
          <a:avLst/>
          <a:gdLst/>
          <a:ahLst/>
          <a:cxnLst/>
          <a:rect l="0" t="0" r="0" b="0"/>
          <a:pathLst>
            <a:path>
              <a:moveTo>
                <a:pt x="629896" y="181716"/>
              </a:moveTo>
              <a:arcTo wR="1290073" hR="1290073" stAng="14353227" swAng="928833"/>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drawings/drawing1.xml><?xml version="1.0" encoding="utf-8"?>
<c:userShapes xmlns:c="http://schemas.openxmlformats.org/drawingml/2006/chart">
  <cdr:relSizeAnchor xmlns:cdr="http://schemas.openxmlformats.org/drawingml/2006/chartDrawing">
    <cdr:from>
      <cdr:x>0.02176</cdr:x>
      <cdr:y>0.18261</cdr:y>
    </cdr:from>
    <cdr:to>
      <cdr:x>0.12946</cdr:x>
      <cdr:y>0.23975</cdr:y>
    </cdr:to>
    <cdr:sp macro="" textlink="">
      <cdr:nvSpPr>
        <cdr:cNvPr id="2" name="Równa się 1"/>
        <cdr:cNvSpPr/>
      </cdr:nvSpPr>
      <cdr:spPr>
        <a:xfrm xmlns:a="http://schemas.openxmlformats.org/drawingml/2006/main" rot="20236358">
          <a:off x="101867" y="460223"/>
          <a:ext cx="504067" cy="144026"/>
        </a:xfrm>
        <a:prstGeom xmlns:a="http://schemas.openxmlformats.org/drawingml/2006/main" prst="mathEqual">
          <a:avLst/>
        </a:prstGeom>
        <a:solidFill xmlns:a="http://schemas.openxmlformats.org/drawingml/2006/main">
          <a:srgbClr val="ECF1F8"/>
        </a:solidFill>
        <a:ln xmlns:a="http://schemas.openxmlformats.org/drawingml/2006/main" w="25400" cap="flat" cmpd="sng" algn="ctr">
          <a:no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pPr algn="ctr"/>
          <a:endParaRPr lang="pl-PL">
            <a:solidFill>
              <a:sysClr val="windowText" lastClr="000000"/>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15C35446-F833-48EF-8CC3-69D86C5D1DC9}" type="datetimeFigureOut">
              <a:rPr lang="pl-PL" smtClean="0"/>
              <a:pPr/>
              <a:t>2013-10-31</a:t>
            </a:fld>
            <a:endParaRPr lang="pl-PL"/>
          </a:p>
        </p:txBody>
      </p:sp>
      <p:sp>
        <p:nvSpPr>
          <p:cNvPr id="4" name="Symbol zastępczy stopki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pl-PL"/>
          </a:p>
        </p:txBody>
      </p:sp>
      <p:sp>
        <p:nvSpPr>
          <p:cNvPr id="5" name="Symbol zastępczy numeru slajdu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5F9806E1-9F2E-439E-A40B-92A297E256E7}" type="slidenum">
              <a:rPr lang="pl-PL" smtClean="0"/>
              <a:pPr/>
              <a:t>‹#›</a:t>
            </a:fld>
            <a:endParaRPr lang="pl-PL"/>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1" y="0"/>
            <a:ext cx="2945659" cy="496332"/>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50444" y="0"/>
            <a:ext cx="2945659" cy="496332"/>
          </a:xfrm>
          <a:prstGeom prst="rect">
            <a:avLst/>
          </a:prstGeom>
        </p:spPr>
        <p:txBody>
          <a:bodyPr vert="horz" lIns="91440" tIns="45720" rIns="91440" bIns="45720" rtlCol="0"/>
          <a:lstStyle>
            <a:lvl1pPr algn="r">
              <a:defRPr sz="1200"/>
            </a:lvl1pPr>
          </a:lstStyle>
          <a:p>
            <a:fld id="{5A0CFFB0-BD70-4483-8AEF-1F92643C80B7}" type="datetimeFigureOut">
              <a:rPr lang="pl-PL" smtClean="0"/>
              <a:pPr/>
              <a:t>2013-10-31</a:t>
            </a:fld>
            <a:endParaRPr lang="pl-PL"/>
          </a:p>
        </p:txBody>
      </p:sp>
      <p:sp>
        <p:nvSpPr>
          <p:cNvPr id="4" name="Symbol zastępczy obrazu slajdu 3"/>
          <p:cNvSpPr>
            <a:spLocks noGrp="1" noRot="1" noChangeAspect="1"/>
          </p:cNvSpPr>
          <p:nvPr>
            <p:ph type="sldImg" idx="2"/>
          </p:nvPr>
        </p:nvSpPr>
        <p:spPr>
          <a:xfrm>
            <a:off x="766763" y="744538"/>
            <a:ext cx="5264150" cy="3722687"/>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79768" y="4715154"/>
            <a:ext cx="5438140" cy="4466987"/>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stopki 5"/>
          <p:cNvSpPr>
            <a:spLocks noGrp="1"/>
          </p:cNvSpPr>
          <p:nvPr>
            <p:ph type="ftr" sz="quarter" idx="4"/>
          </p:nvPr>
        </p:nvSpPr>
        <p:spPr>
          <a:xfrm>
            <a:off x="1" y="9428584"/>
            <a:ext cx="2945659" cy="496332"/>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50444" y="9428584"/>
            <a:ext cx="2945659" cy="496332"/>
          </a:xfrm>
          <a:prstGeom prst="rect">
            <a:avLst/>
          </a:prstGeom>
        </p:spPr>
        <p:txBody>
          <a:bodyPr vert="horz" lIns="91440" tIns="45720" rIns="91440" bIns="45720" rtlCol="0" anchor="b"/>
          <a:lstStyle>
            <a:lvl1pPr algn="r">
              <a:defRPr sz="1200"/>
            </a:lvl1pPr>
          </a:lstStyle>
          <a:p>
            <a:fld id="{4384E7E9-3378-4812-B139-D5748B1E9D0E}" type="slidenum">
              <a:rPr lang="pl-PL" smtClean="0"/>
              <a:pPr/>
              <a:t>‹#›</a:t>
            </a:fld>
            <a:endParaRPr lang="pl-PL"/>
          </a:p>
        </p:txBody>
      </p:sp>
    </p:spTree>
    <p:extLst>
      <p:ext uri="{BB962C8B-B14F-4D97-AF65-F5344CB8AC3E}">
        <p14:creationId xmlns="" xmlns:p14="http://schemas.microsoft.com/office/powerpoint/2010/main" val="3221303879"/>
      </p:ext>
    </p:extLst>
  </p:cSld>
  <p:clrMap bg1="lt1" tx1="dk1" bg2="lt2" tx2="dk2" accent1="accent1" accent2="accent2" accent3="accent3" accent4="accent4" accent5="accent5" accent6="accent6" hlink="hlink" folHlink="folHlink"/>
  <p:notesStyle>
    <a:lvl1pPr marL="0" algn="l" defTabSz="1002465" rtl="0" eaLnBrk="1" latinLnBrk="0" hangingPunct="1">
      <a:defRPr sz="1300" kern="1200">
        <a:solidFill>
          <a:schemeClr val="tx1"/>
        </a:solidFill>
        <a:latin typeface="+mn-lt"/>
        <a:ea typeface="+mn-ea"/>
        <a:cs typeface="+mn-cs"/>
      </a:defRPr>
    </a:lvl1pPr>
    <a:lvl2pPr marL="501233" algn="l" defTabSz="1002465" rtl="0" eaLnBrk="1" latinLnBrk="0" hangingPunct="1">
      <a:defRPr sz="1300" kern="1200">
        <a:solidFill>
          <a:schemeClr val="tx1"/>
        </a:solidFill>
        <a:latin typeface="+mn-lt"/>
        <a:ea typeface="+mn-ea"/>
        <a:cs typeface="+mn-cs"/>
      </a:defRPr>
    </a:lvl2pPr>
    <a:lvl3pPr marL="1002465" algn="l" defTabSz="1002465" rtl="0" eaLnBrk="1" latinLnBrk="0" hangingPunct="1">
      <a:defRPr sz="1300" kern="1200">
        <a:solidFill>
          <a:schemeClr val="tx1"/>
        </a:solidFill>
        <a:latin typeface="+mn-lt"/>
        <a:ea typeface="+mn-ea"/>
        <a:cs typeface="+mn-cs"/>
      </a:defRPr>
    </a:lvl3pPr>
    <a:lvl4pPr marL="1503698" algn="l" defTabSz="1002465" rtl="0" eaLnBrk="1" latinLnBrk="0" hangingPunct="1">
      <a:defRPr sz="1300" kern="1200">
        <a:solidFill>
          <a:schemeClr val="tx1"/>
        </a:solidFill>
        <a:latin typeface="+mn-lt"/>
        <a:ea typeface="+mn-ea"/>
        <a:cs typeface="+mn-cs"/>
      </a:defRPr>
    </a:lvl4pPr>
    <a:lvl5pPr marL="2004930" algn="l" defTabSz="1002465" rtl="0" eaLnBrk="1" latinLnBrk="0" hangingPunct="1">
      <a:defRPr sz="1300" kern="1200">
        <a:solidFill>
          <a:schemeClr val="tx1"/>
        </a:solidFill>
        <a:latin typeface="+mn-lt"/>
        <a:ea typeface="+mn-ea"/>
        <a:cs typeface="+mn-cs"/>
      </a:defRPr>
    </a:lvl5pPr>
    <a:lvl6pPr marL="2506165" algn="l" defTabSz="1002465" rtl="0" eaLnBrk="1" latinLnBrk="0" hangingPunct="1">
      <a:defRPr sz="1300" kern="1200">
        <a:solidFill>
          <a:schemeClr val="tx1"/>
        </a:solidFill>
        <a:latin typeface="+mn-lt"/>
        <a:ea typeface="+mn-ea"/>
        <a:cs typeface="+mn-cs"/>
      </a:defRPr>
    </a:lvl6pPr>
    <a:lvl7pPr marL="3007394" algn="l" defTabSz="1002465" rtl="0" eaLnBrk="1" latinLnBrk="0" hangingPunct="1">
      <a:defRPr sz="1300" kern="1200">
        <a:solidFill>
          <a:schemeClr val="tx1"/>
        </a:solidFill>
        <a:latin typeface="+mn-lt"/>
        <a:ea typeface="+mn-ea"/>
        <a:cs typeface="+mn-cs"/>
      </a:defRPr>
    </a:lvl7pPr>
    <a:lvl8pPr marL="3508629" algn="l" defTabSz="1002465" rtl="0" eaLnBrk="1" latinLnBrk="0" hangingPunct="1">
      <a:defRPr sz="1300" kern="1200">
        <a:solidFill>
          <a:schemeClr val="tx1"/>
        </a:solidFill>
        <a:latin typeface="+mn-lt"/>
        <a:ea typeface="+mn-ea"/>
        <a:cs typeface="+mn-cs"/>
      </a:defRPr>
    </a:lvl8pPr>
    <a:lvl9pPr marL="4009859" algn="l" defTabSz="1002465"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766763" y="744538"/>
            <a:ext cx="5264150" cy="3722687"/>
          </a:xfrm>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4384E7E9-3378-4812-B139-D5748B1E9D0E}" type="slidenum">
              <a:rPr lang="pl-PL" smtClean="0"/>
              <a:pPr/>
              <a:t>1</a:t>
            </a:fld>
            <a:endParaRPr lang="pl-PL"/>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109538" y="139700"/>
            <a:ext cx="6516687" cy="4608513"/>
          </a:xfrm>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a:xfrm>
            <a:off x="3849688" y="9428163"/>
            <a:ext cx="2946400" cy="496887"/>
          </a:xfrm>
          <a:prstGeom prst="rect">
            <a:avLst/>
          </a:prstGeom>
        </p:spPr>
        <p:txBody>
          <a:bodyPr/>
          <a:lstStyle/>
          <a:p>
            <a:fld id="{4384E7E9-3378-4812-B139-D5748B1E9D0E}" type="slidenum">
              <a:rPr lang="pl-PL" smtClean="0"/>
              <a:pPr/>
              <a:t>13</a:t>
            </a:fld>
            <a:endParaRPr lang="pl-P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109538" y="139700"/>
            <a:ext cx="6516687" cy="4608513"/>
          </a:xfrm>
        </p:spPr>
      </p:sp>
      <p:sp>
        <p:nvSpPr>
          <p:cNvPr id="3" name="Symbol zastępczy notatek 2"/>
          <p:cNvSpPr>
            <a:spLocks noGrp="1"/>
          </p:cNvSpPr>
          <p:nvPr>
            <p:ph type="body" idx="1"/>
          </p:nvPr>
        </p:nvSpPr>
        <p:spPr/>
        <p:txBody>
          <a:bodyPr>
            <a:normAutofit/>
          </a:bodyPr>
          <a:lstStyle/>
          <a:p>
            <a:endParaRPr lang="pl-P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160338" y="68263"/>
            <a:ext cx="6454775" cy="4565650"/>
          </a:xfrm>
        </p:spPr>
      </p:sp>
      <p:sp>
        <p:nvSpPr>
          <p:cNvPr id="4" name="Symbol zastępczy numeru slajdu 3"/>
          <p:cNvSpPr>
            <a:spLocks noGrp="1"/>
          </p:cNvSpPr>
          <p:nvPr>
            <p:ph type="sldNum" sz="quarter" idx="10"/>
          </p:nvPr>
        </p:nvSpPr>
        <p:spPr/>
        <p:txBody>
          <a:bodyPr/>
          <a:lstStyle/>
          <a:p>
            <a:fld id="{2657548D-FD21-4952-A5E4-0C4E96AF9930}" type="slidenum">
              <a:rPr lang="pl-PL" smtClean="0"/>
              <a:pPr/>
              <a:t>3</a:t>
            </a:fld>
            <a:endParaRPr lang="pl-PL"/>
          </a:p>
        </p:txBody>
      </p:sp>
      <p:sp>
        <p:nvSpPr>
          <p:cNvPr id="5" name="Symbol zastępczy notatek 4"/>
          <p:cNvSpPr>
            <a:spLocks noGrp="1"/>
          </p:cNvSpPr>
          <p:nvPr>
            <p:ph type="body" sz="quarter" idx="11"/>
          </p:nvPr>
        </p:nvSpPr>
        <p:spPr/>
        <p:txBody>
          <a:bodyPr>
            <a:normAutofit/>
          </a:bodyPr>
          <a:lstStyle/>
          <a:p>
            <a:endParaRPr lang="pl-PL"/>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766763" y="744538"/>
            <a:ext cx="5264150" cy="3722687"/>
          </a:xfrm>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4384E7E9-3378-4812-B139-D5748B1E9D0E}" type="slidenum">
              <a:rPr lang="pl-PL" smtClean="0"/>
              <a:pPr/>
              <a:t>5</a:t>
            </a:fld>
            <a:endParaRPr lang="pl-PL"/>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111125" y="139700"/>
            <a:ext cx="6515100" cy="4608513"/>
          </a:xfr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125" y="139700"/>
            <a:ext cx="6515100" cy="4608513"/>
          </a:xfrm>
        </p:spPr>
      </p:sp>
      <p:sp>
        <p:nvSpPr>
          <p:cNvPr id="3" name="Notes Placeholder 2"/>
          <p:cNvSpPr>
            <a:spLocks noGrp="1"/>
          </p:cNvSpPr>
          <p:nvPr>
            <p:ph type="body" idx="1"/>
          </p:nvPr>
        </p:nvSpPr>
        <p:spPr>
          <a:xfrm>
            <a:off x="679451" y="4715712"/>
            <a:ext cx="5438775" cy="4466511"/>
          </a:xfrm>
          <a:prstGeom prst="rect">
            <a:avLst/>
          </a:prstGeom>
        </p:spPr>
        <p:txBody>
          <a:bodyPr>
            <a:normAutofit/>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125" y="139700"/>
            <a:ext cx="6515100" cy="4608513"/>
          </a:xfrm>
        </p:spPr>
      </p:sp>
      <p:sp>
        <p:nvSpPr>
          <p:cNvPr id="3" name="Notes Placeholder 2"/>
          <p:cNvSpPr>
            <a:spLocks noGrp="1"/>
          </p:cNvSpPr>
          <p:nvPr>
            <p:ph type="body" idx="1"/>
          </p:nvPr>
        </p:nvSpPr>
        <p:spPr>
          <a:xfrm>
            <a:off x="679451" y="4715712"/>
            <a:ext cx="5438775" cy="4466511"/>
          </a:xfrm>
          <a:prstGeom prst="rect">
            <a:avLst/>
          </a:prstGeom>
        </p:spPr>
        <p:txBody>
          <a:bodyPr>
            <a:normAutofit/>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158750" y="211138"/>
            <a:ext cx="6478588" cy="4581525"/>
          </a:xfr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766763" y="744538"/>
            <a:ext cx="5264150" cy="3722687"/>
          </a:xfrm>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4384E7E9-3378-4812-B139-D5748B1E9D0E}" type="slidenum">
              <a:rPr lang="pl-PL" smtClean="0"/>
              <a:pPr/>
              <a:t>11</a:t>
            </a:fld>
            <a:endParaRPr lang="pl-P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774994" y="2270488"/>
            <a:ext cx="8783081" cy="1566666"/>
          </a:xfrm>
          <a:prstGeom prst="rect">
            <a:avLst/>
          </a:prstGeom>
        </p:spPr>
        <p:txBody>
          <a:bodyPr lIns="100246" tIns="50121" rIns="100246" bIns="50121"/>
          <a:lstStyle/>
          <a:p>
            <a:r>
              <a:rPr lang="pl-PL" smtClean="0"/>
              <a:t>Kliknij, aby edytować styl</a:t>
            </a:r>
            <a:endParaRPr lang="pl-PL"/>
          </a:p>
        </p:txBody>
      </p:sp>
      <p:sp>
        <p:nvSpPr>
          <p:cNvPr id="3" name="Podtytuł 2"/>
          <p:cNvSpPr>
            <a:spLocks noGrp="1"/>
          </p:cNvSpPr>
          <p:nvPr>
            <p:ph type="subTitle" idx="1"/>
          </p:nvPr>
        </p:nvSpPr>
        <p:spPr>
          <a:xfrm>
            <a:off x="1549967" y="4141688"/>
            <a:ext cx="7233127" cy="1867817"/>
          </a:xfrm>
          <a:prstGeom prst="rect">
            <a:avLst/>
          </a:prstGeom>
        </p:spPr>
        <p:txBody>
          <a:bodyPr lIns="100246" tIns="50121" rIns="100246" bIns="50121"/>
          <a:lstStyle>
            <a:lvl1pPr marL="0" indent="0" algn="ctr">
              <a:buNone/>
              <a:defRPr>
                <a:solidFill>
                  <a:schemeClr val="tx1">
                    <a:tint val="75000"/>
                  </a:schemeClr>
                </a:solidFill>
              </a:defRPr>
            </a:lvl1pPr>
            <a:lvl2pPr marL="501233" indent="0" algn="ctr">
              <a:buNone/>
              <a:defRPr>
                <a:solidFill>
                  <a:schemeClr val="tx1">
                    <a:tint val="75000"/>
                  </a:schemeClr>
                </a:solidFill>
              </a:defRPr>
            </a:lvl2pPr>
            <a:lvl3pPr marL="1002465" indent="0" algn="ctr">
              <a:buNone/>
              <a:defRPr>
                <a:solidFill>
                  <a:schemeClr val="tx1">
                    <a:tint val="75000"/>
                  </a:schemeClr>
                </a:solidFill>
              </a:defRPr>
            </a:lvl3pPr>
            <a:lvl4pPr marL="1503698" indent="0" algn="ctr">
              <a:buNone/>
              <a:defRPr>
                <a:solidFill>
                  <a:schemeClr val="tx1">
                    <a:tint val="75000"/>
                  </a:schemeClr>
                </a:solidFill>
              </a:defRPr>
            </a:lvl4pPr>
            <a:lvl5pPr marL="2004930" indent="0" algn="ctr">
              <a:buNone/>
              <a:defRPr>
                <a:solidFill>
                  <a:schemeClr val="tx1">
                    <a:tint val="75000"/>
                  </a:schemeClr>
                </a:solidFill>
              </a:defRPr>
            </a:lvl5pPr>
            <a:lvl6pPr marL="2506165" indent="0" algn="ctr">
              <a:buNone/>
              <a:defRPr>
                <a:solidFill>
                  <a:schemeClr val="tx1">
                    <a:tint val="75000"/>
                  </a:schemeClr>
                </a:solidFill>
              </a:defRPr>
            </a:lvl6pPr>
            <a:lvl7pPr marL="3007394" indent="0" algn="ctr">
              <a:buNone/>
              <a:defRPr>
                <a:solidFill>
                  <a:schemeClr val="tx1">
                    <a:tint val="75000"/>
                  </a:schemeClr>
                </a:solidFill>
              </a:defRPr>
            </a:lvl7pPr>
            <a:lvl8pPr marL="3508629" indent="0" algn="ctr">
              <a:buNone/>
              <a:defRPr>
                <a:solidFill>
                  <a:schemeClr val="tx1">
                    <a:tint val="75000"/>
                  </a:schemeClr>
                </a:solidFill>
              </a:defRPr>
            </a:lvl8pPr>
            <a:lvl9pPr marL="4009859" indent="0" algn="ctr">
              <a:buNone/>
              <a:defRPr>
                <a:solidFill>
                  <a:schemeClr val="tx1">
                    <a:tint val="75000"/>
                  </a:schemeClr>
                </a:solidFill>
              </a:defRPr>
            </a:lvl9pPr>
          </a:lstStyle>
          <a:p>
            <a:r>
              <a:rPr lang="pl-PL" smtClean="0"/>
              <a:t>Kliknij, aby edytować styl wzorca podtytułu</a:t>
            </a:r>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a:xfrm>
            <a:off x="15" y="6"/>
            <a:ext cx="7758807" cy="1023276"/>
          </a:xfrm>
          <a:prstGeom prst="rect">
            <a:avLst/>
          </a:prstGeom>
        </p:spPr>
        <p:txBody>
          <a:bodyPr lIns="108061" tIns="108061" rIns="108061" bIns="108061" anchor="ctr"/>
          <a:lstStyle>
            <a:lvl1pPr>
              <a:defRPr sz="3200" b="1">
                <a:solidFill>
                  <a:srgbClr val="0567A0"/>
                </a:solidFill>
                <a:latin typeface="+mj-lt"/>
              </a:defRPr>
            </a:lvl1pPr>
          </a:lstStyle>
          <a:p>
            <a:r>
              <a:rPr lang="pl-PL" smtClean="0"/>
              <a:t>Kliknij, aby edytować styl</a:t>
            </a:r>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usty">
    <p:spTree>
      <p:nvGrpSpPr>
        <p:cNvPr id="1" name=""/>
        <p:cNvGrpSpPr/>
        <p:nvPr/>
      </p:nvGrpSpPr>
      <p:grpSpPr>
        <a:xfrm>
          <a:off x="0" y="0"/>
          <a:ext cx="0" cy="0"/>
          <a:chOff x="0" y="0"/>
          <a:chExt cx="0" cy="0"/>
        </a:xfrm>
      </p:grpSpPr>
      <p:sp>
        <p:nvSpPr>
          <p:cNvPr id="5" name="Tytuł 1"/>
          <p:cNvSpPr>
            <a:spLocks noGrp="1"/>
          </p:cNvSpPr>
          <p:nvPr>
            <p:ph type="title"/>
          </p:nvPr>
        </p:nvSpPr>
        <p:spPr>
          <a:xfrm>
            <a:off x="15" y="6"/>
            <a:ext cx="7758807" cy="1023276"/>
          </a:xfrm>
          <a:prstGeom prst="rect">
            <a:avLst/>
          </a:prstGeom>
        </p:spPr>
        <p:txBody>
          <a:bodyPr lIns="108061" tIns="108061" rIns="108061" bIns="108061" anchor="ctr"/>
          <a:lstStyle>
            <a:lvl1pPr>
              <a:defRPr sz="3200">
                <a:latin typeface="+mj-lt"/>
              </a:defRPr>
            </a:lvl1pPr>
          </a:lstStyle>
          <a:p>
            <a:r>
              <a:rPr lang="pl-PL" smtClean="0"/>
              <a:t>Kliknij, aby edytować styl</a:t>
            </a:r>
            <a:endParaRPr lang="pl-P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reść">
    <p:spTree>
      <p:nvGrpSpPr>
        <p:cNvPr id="1" name=""/>
        <p:cNvGrpSpPr/>
        <p:nvPr/>
      </p:nvGrpSpPr>
      <p:grpSpPr>
        <a:xfrm>
          <a:off x="0" y="0"/>
          <a:ext cx="0" cy="0"/>
          <a:chOff x="0" y="0"/>
          <a:chExt cx="0" cy="0"/>
        </a:xfrm>
      </p:grpSpPr>
      <p:sp>
        <p:nvSpPr>
          <p:cNvPr id="10" name="Symbol zastępczy tekstu 9"/>
          <p:cNvSpPr>
            <a:spLocks noGrp="1"/>
          </p:cNvSpPr>
          <p:nvPr>
            <p:ph type="body" sz="quarter" idx="13" hasCustomPrompt="1"/>
          </p:nvPr>
        </p:nvSpPr>
        <p:spPr>
          <a:xfrm>
            <a:off x="3213603" y="11"/>
            <a:ext cx="7404810" cy="1121943"/>
          </a:xfrm>
          <a:prstGeom prst="rect">
            <a:avLst/>
          </a:prstGeom>
        </p:spPr>
        <p:txBody>
          <a:bodyPr lIns="100669" tIns="50337" rIns="100669" bIns="50337" anchor="ctr"/>
          <a:lstStyle>
            <a:lvl1pPr algn="l">
              <a:buNone/>
              <a:defRPr sz="3100" baseline="0">
                <a:solidFill>
                  <a:schemeClr val="bg1"/>
                </a:solidFill>
              </a:defRPr>
            </a:lvl1pPr>
            <a:lvl2pPr>
              <a:defRPr sz="2600">
                <a:solidFill>
                  <a:schemeClr val="bg1"/>
                </a:solidFill>
              </a:defRPr>
            </a:lvl2pPr>
            <a:lvl3pPr>
              <a:defRPr sz="2600">
                <a:solidFill>
                  <a:schemeClr val="bg1"/>
                </a:solidFill>
              </a:defRPr>
            </a:lvl3pPr>
            <a:lvl4pPr>
              <a:defRPr sz="2600">
                <a:solidFill>
                  <a:schemeClr val="bg1"/>
                </a:solidFill>
              </a:defRPr>
            </a:lvl4pPr>
            <a:lvl5pPr>
              <a:defRPr sz="2600">
                <a:solidFill>
                  <a:schemeClr val="bg1"/>
                </a:solidFill>
              </a:defRPr>
            </a:lvl5pPr>
          </a:lstStyle>
          <a:p>
            <a:pPr lvl="0"/>
            <a:r>
              <a:rPr lang="pl-PL" dirty="0" smtClean="0"/>
              <a:t>Kliknij, aby wstawić tytuł</a:t>
            </a:r>
            <a:endParaRPr lang="pl-PL" dirty="0"/>
          </a:p>
        </p:txBody>
      </p:sp>
      <p:sp>
        <p:nvSpPr>
          <p:cNvPr id="9" name="Symbol zastępczy numeru slajdu 1"/>
          <p:cNvSpPr>
            <a:spLocks noGrp="1"/>
          </p:cNvSpPr>
          <p:nvPr userDrawn="1">
            <p:ph type="sldNum" sz="quarter" idx="4"/>
          </p:nvPr>
        </p:nvSpPr>
        <p:spPr>
          <a:xfrm>
            <a:off x="8012456" y="6851312"/>
            <a:ext cx="2233507" cy="352936"/>
          </a:xfrm>
          <a:prstGeom prst="rect">
            <a:avLst/>
          </a:prstGeom>
        </p:spPr>
        <p:txBody>
          <a:bodyPr lIns="88250" tIns="44125" rIns="88250" bIns="44125"/>
          <a:lstStyle>
            <a:lvl1pPr algn="r">
              <a:defRPr sz="1500"/>
            </a:lvl1pPr>
          </a:lstStyle>
          <a:p>
            <a:pPr>
              <a:defRPr/>
            </a:pPr>
            <a:fld id="{46EA224E-E631-4097-9101-15CB979EA84A}" type="slidenum">
              <a:rPr lang="ru-RU" smtClean="0"/>
              <a:pPr>
                <a:defRPr/>
              </a:pPr>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1_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a:xfrm>
            <a:off x="516652" y="6774232"/>
            <a:ext cx="2411042" cy="389129"/>
          </a:xfrm>
          <a:prstGeom prst="rect">
            <a:avLst/>
          </a:prstGeom>
        </p:spPr>
        <p:txBody>
          <a:bodyPr lIns="100698" tIns="50349" rIns="100698" bIns="50349"/>
          <a:lstStyle/>
          <a:p>
            <a:fld id="{F7D63BC9-9DC6-4068-89D7-9A49E080C37A}" type="datetime1">
              <a:rPr lang="pl-PL" smtClean="0"/>
              <a:pPr/>
              <a:t>2013-10-31</a:t>
            </a:fld>
            <a:endParaRPr lang="pl-PL"/>
          </a:p>
        </p:txBody>
      </p:sp>
      <p:sp>
        <p:nvSpPr>
          <p:cNvPr id="3" name="Symbol zastępczy stopki 2"/>
          <p:cNvSpPr>
            <a:spLocks noGrp="1"/>
          </p:cNvSpPr>
          <p:nvPr>
            <p:ph type="ftr" sz="quarter" idx="11"/>
          </p:nvPr>
        </p:nvSpPr>
        <p:spPr>
          <a:xfrm>
            <a:off x="3530465" y="6774232"/>
            <a:ext cx="3272129" cy="389129"/>
          </a:xfrm>
          <a:prstGeom prst="rect">
            <a:avLst/>
          </a:prstGeom>
        </p:spPr>
        <p:txBody>
          <a:bodyPr lIns="100698" tIns="50349" rIns="100698" bIns="50349"/>
          <a:lstStyle/>
          <a:p>
            <a:endParaRPr lang="pl-PL"/>
          </a:p>
        </p:txBody>
      </p:sp>
      <p:cxnSp>
        <p:nvCxnSpPr>
          <p:cNvPr id="8" name="Łącznik prosty 7"/>
          <p:cNvCxnSpPr/>
          <p:nvPr userDrawn="1"/>
        </p:nvCxnSpPr>
        <p:spPr>
          <a:xfrm>
            <a:off x="0" y="1131963"/>
            <a:ext cx="10373719" cy="0"/>
          </a:xfrm>
          <a:prstGeom prst="line">
            <a:avLst/>
          </a:prstGeom>
          <a:ln w="12700"/>
        </p:spPr>
        <p:style>
          <a:lnRef idx="1">
            <a:schemeClr val="accent1"/>
          </a:lnRef>
          <a:fillRef idx="0">
            <a:schemeClr val="accent1"/>
          </a:fillRef>
          <a:effectRef idx="0">
            <a:schemeClr val="accent1"/>
          </a:effectRef>
          <a:fontRef idx="minor">
            <a:schemeClr val="tx1"/>
          </a:fontRef>
        </p:style>
      </p:cxnSp>
      <p:pic>
        <p:nvPicPr>
          <p:cNvPr id="7" name="Picture 1" descr="W:\Logotypy GPW\logo GPW_2011\english version\transparent version_RGB\logo.gif"/>
          <p:cNvPicPr>
            <a:picLocks noChangeAspect="1" noChangeArrowheads="1"/>
          </p:cNvPicPr>
          <p:nvPr userDrawn="1"/>
        </p:nvPicPr>
        <p:blipFill>
          <a:blip r:embed="rId2" cstate="print"/>
          <a:srcRect/>
          <a:stretch>
            <a:fillRect/>
          </a:stretch>
        </p:blipFill>
        <p:spPr bwMode="auto">
          <a:xfrm>
            <a:off x="8300315" y="201041"/>
            <a:ext cx="2032724" cy="767419"/>
          </a:xfrm>
          <a:prstGeom prst="rect">
            <a:avLst/>
          </a:prstGeom>
          <a:noFill/>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8" name="Łącznik prosty 7"/>
          <p:cNvCxnSpPr/>
          <p:nvPr userDrawn="1"/>
        </p:nvCxnSpPr>
        <p:spPr>
          <a:xfrm>
            <a:off x="0" y="1062137"/>
            <a:ext cx="10333038"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9" name="pole tekstowe 8"/>
          <p:cNvSpPr txBox="1"/>
          <p:nvPr userDrawn="1"/>
        </p:nvSpPr>
        <p:spPr>
          <a:xfrm>
            <a:off x="9559013" y="6968805"/>
            <a:ext cx="792088" cy="285887"/>
          </a:xfrm>
          <a:prstGeom prst="rect">
            <a:avLst/>
          </a:prstGeom>
          <a:noFill/>
        </p:spPr>
        <p:txBody>
          <a:bodyPr wrap="square" lIns="100246" tIns="50121" rIns="100246" bIns="50121" rtlCol="0">
            <a:spAutoFit/>
          </a:bodyPr>
          <a:lstStyle/>
          <a:p>
            <a:pPr algn="ctr"/>
            <a:r>
              <a:rPr lang="pl-PL" sz="1200" dirty="0" smtClean="0">
                <a:solidFill>
                  <a:schemeClr val="accent1">
                    <a:lumMod val="75000"/>
                  </a:schemeClr>
                </a:solidFill>
              </a:rPr>
              <a:t>-</a:t>
            </a:r>
            <a:fld id="{1267CC6B-ECDB-4EF0-8230-E43BF84BBE0F}" type="slidenum">
              <a:rPr lang="pl-PL" sz="1200" smtClean="0">
                <a:solidFill>
                  <a:schemeClr val="accent1">
                    <a:lumMod val="75000"/>
                  </a:schemeClr>
                </a:solidFill>
              </a:rPr>
              <a:pPr algn="ctr"/>
              <a:t>‹#›</a:t>
            </a:fld>
            <a:r>
              <a:rPr lang="pl-PL" sz="1200" dirty="0" smtClean="0">
                <a:solidFill>
                  <a:schemeClr val="accent1">
                    <a:lumMod val="75000"/>
                  </a:schemeClr>
                </a:solidFill>
              </a:rPr>
              <a:t>-</a:t>
            </a:r>
            <a:endParaRPr lang="pl-PL" sz="1200" dirty="0">
              <a:solidFill>
                <a:schemeClr val="accent1">
                  <a:lumMod val="75000"/>
                </a:schemeClr>
              </a:solidFill>
            </a:endParaRPr>
          </a:p>
        </p:txBody>
      </p:sp>
      <p:pic>
        <p:nvPicPr>
          <p:cNvPr id="5" name="Obraz 4" descr="H:\logo-wse-d.gif"/>
          <p:cNvPicPr>
            <a:picLocks noChangeAspect="1" noChangeArrowheads="1"/>
          </p:cNvPicPr>
          <p:nvPr userDrawn="1"/>
        </p:nvPicPr>
        <p:blipFill>
          <a:blip r:embed="rId7" cstate="print"/>
          <a:srcRect/>
          <a:stretch>
            <a:fillRect/>
          </a:stretch>
        </p:blipFill>
        <p:spPr bwMode="auto">
          <a:xfrm>
            <a:off x="8570924" y="173781"/>
            <a:ext cx="1762125" cy="81634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4" r:id="rId2"/>
    <p:sldLayoutId id="2147483655" r:id="rId3"/>
    <p:sldLayoutId id="2147483656" r:id="rId4"/>
    <p:sldLayoutId id="2147483657" r:id="rId5"/>
  </p:sldLayoutIdLst>
  <p:hf hdr="0" ftr="0" dt="0"/>
  <p:txStyles>
    <p:titleStyle>
      <a:lvl1pPr algn="ctr" defTabSz="1002465" rtl="0" eaLnBrk="1" latinLnBrk="0" hangingPunct="1">
        <a:spcBef>
          <a:spcPct val="0"/>
        </a:spcBef>
        <a:buNone/>
        <a:defRPr sz="4800" kern="1200">
          <a:solidFill>
            <a:schemeClr val="tx1"/>
          </a:solidFill>
          <a:latin typeface="+mj-lt"/>
          <a:ea typeface="+mj-ea"/>
          <a:cs typeface="+mj-cs"/>
        </a:defRPr>
      </a:lvl1pPr>
    </p:titleStyle>
    <p:bodyStyle>
      <a:lvl1pPr marL="375918" indent="-375918" algn="l" defTabSz="1002465" rtl="0" eaLnBrk="1" latinLnBrk="0" hangingPunct="1">
        <a:spcBef>
          <a:spcPct val="20000"/>
        </a:spcBef>
        <a:buFont typeface="Arial" pitchFamily="34" charset="0"/>
        <a:buChar char="•"/>
        <a:defRPr sz="3500" kern="1200">
          <a:solidFill>
            <a:schemeClr val="tx1"/>
          </a:solidFill>
          <a:latin typeface="+mn-lt"/>
          <a:ea typeface="+mn-ea"/>
          <a:cs typeface="+mn-cs"/>
        </a:defRPr>
      </a:lvl1pPr>
      <a:lvl2pPr marL="814503" indent="-313271" algn="l" defTabSz="1002465"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53081" indent="-250617" algn="l" defTabSz="1002465" rtl="0" eaLnBrk="1" latinLnBrk="0" hangingPunct="1">
        <a:spcBef>
          <a:spcPct val="20000"/>
        </a:spcBef>
        <a:buFont typeface="Arial" pitchFamily="34" charset="0"/>
        <a:buChar char="•"/>
        <a:defRPr sz="2600" kern="1200">
          <a:solidFill>
            <a:schemeClr val="tx1"/>
          </a:solidFill>
          <a:latin typeface="+mn-lt"/>
          <a:ea typeface="+mn-ea"/>
          <a:cs typeface="+mn-cs"/>
        </a:defRPr>
      </a:lvl3pPr>
      <a:lvl4pPr marL="1754315" indent="-250617" algn="l" defTabSz="1002465"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55548" indent="-250617" algn="l" defTabSz="1002465"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756780" indent="-250617" algn="l" defTabSz="1002465"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258010" indent="-250617" algn="l" defTabSz="1002465"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759245" indent="-250617" algn="l" defTabSz="1002465"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260479" indent="-250617" algn="l" defTabSz="1002465"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pl-PL"/>
      </a:defPPr>
      <a:lvl1pPr marL="0" algn="l" defTabSz="1002465" rtl="0" eaLnBrk="1" latinLnBrk="0" hangingPunct="1">
        <a:defRPr sz="2000" kern="1200">
          <a:solidFill>
            <a:schemeClr val="tx1"/>
          </a:solidFill>
          <a:latin typeface="+mn-lt"/>
          <a:ea typeface="+mn-ea"/>
          <a:cs typeface="+mn-cs"/>
        </a:defRPr>
      </a:lvl1pPr>
      <a:lvl2pPr marL="501233" algn="l" defTabSz="1002465" rtl="0" eaLnBrk="1" latinLnBrk="0" hangingPunct="1">
        <a:defRPr sz="2000" kern="1200">
          <a:solidFill>
            <a:schemeClr val="tx1"/>
          </a:solidFill>
          <a:latin typeface="+mn-lt"/>
          <a:ea typeface="+mn-ea"/>
          <a:cs typeface="+mn-cs"/>
        </a:defRPr>
      </a:lvl2pPr>
      <a:lvl3pPr marL="1002465" algn="l" defTabSz="1002465" rtl="0" eaLnBrk="1" latinLnBrk="0" hangingPunct="1">
        <a:defRPr sz="2000" kern="1200">
          <a:solidFill>
            <a:schemeClr val="tx1"/>
          </a:solidFill>
          <a:latin typeface="+mn-lt"/>
          <a:ea typeface="+mn-ea"/>
          <a:cs typeface="+mn-cs"/>
        </a:defRPr>
      </a:lvl3pPr>
      <a:lvl4pPr marL="1503698" algn="l" defTabSz="1002465" rtl="0" eaLnBrk="1" latinLnBrk="0" hangingPunct="1">
        <a:defRPr sz="2000" kern="1200">
          <a:solidFill>
            <a:schemeClr val="tx1"/>
          </a:solidFill>
          <a:latin typeface="+mn-lt"/>
          <a:ea typeface="+mn-ea"/>
          <a:cs typeface="+mn-cs"/>
        </a:defRPr>
      </a:lvl4pPr>
      <a:lvl5pPr marL="2004930" algn="l" defTabSz="1002465" rtl="0" eaLnBrk="1" latinLnBrk="0" hangingPunct="1">
        <a:defRPr sz="2000" kern="1200">
          <a:solidFill>
            <a:schemeClr val="tx1"/>
          </a:solidFill>
          <a:latin typeface="+mn-lt"/>
          <a:ea typeface="+mn-ea"/>
          <a:cs typeface="+mn-cs"/>
        </a:defRPr>
      </a:lvl5pPr>
      <a:lvl6pPr marL="2506165" algn="l" defTabSz="1002465" rtl="0" eaLnBrk="1" latinLnBrk="0" hangingPunct="1">
        <a:defRPr sz="2000" kern="1200">
          <a:solidFill>
            <a:schemeClr val="tx1"/>
          </a:solidFill>
          <a:latin typeface="+mn-lt"/>
          <a:ea typeface="+mn-ea"/>
          <a:cs typeface="+mn-cs"/>
        </a:defRPr>
      </a:lvl6pPr>
      <a:lvl7pPr marL="3007394" algn="l" defTabSz="1002465" rtl="0" eaLnBrk="1" latinLnBrk="0" hangingPunct="1">
        <a:defRPr sz="2000" kern="1200">
          <a:solidFill>
            <a:schemeClr val="tx1"/>
          </a:solidFill>
          <a:latin typeface="+mn-lt"/>
          <a:ea typeface="+mn-ea"/>
          <a:cs typeface="+mn-cs"/>
        </a:defRPr>
      </a:lvl7pPr>
      <a:lvl8pPr marL="3508629" algn="l" defTabSz="1002465" rtl="0" eaLnBrk="1" latinLnBrk="0" hangingPunct="1">
        <a:defRPr sz="2000" kern="1200">
          <a:solidFill>
            <a:schemeClr val="tx1"/>
          </a:solidFill>
          <a:latin typeface="+mn-lt"/>
          <a:ea typeface="+mn-ea"/>
          <a:cs typeface="+mn-cs"/>
        </a:defRPr>
      </a:lvl8pPr>
      <a:lvl9pPr marL="4009859" algn="l" defTabSz="1002465"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5.jpe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chart" Target="../charts/chart20.xml"/><Relationship Id="rId5" Type="http://schemas.openxmlformats.org/officeDocument/2006/relationships/image" Target="../media/image14.gif"/><Relationship Id="rId4" Type="http://schemas.openxmlformats.org/officeDocument/2006/relationships/chart" Target="../charts/chart19.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2.jpeg"/><Relationship Id="rId13" Type="http://schemas.openxmlformats.org/officeDocument/2006/relationships/image" Target="../media/image6.tiff"/><Relationship Id="rId3" Type="http://schemas.openxmlformats.org/officeDocument/2006/relationships/image" Target="../media/image17.jpeg"/><Relationship Id="rId7" Type="http://schemas.openxmlformats.org/officeDocument/2006/relationships/image" Target="../media/image21.jpeg"/><Relationship Id="rId12" Type="http://schemas.openxmlformats.org/officeDocument/2006/relationships/image" Target="../media/image26.png"/><Relationship Id="rId2" Type="http://schemas.openxmlformats.org/officeDocument/2006/relationships/image" Target="../media/image16.jpeg"/><Relationship Id="rId1" Type="http://schemas.openxmlformats.org/officeDocument/2006/relationships/slideLayout" Target="../slideLayouts/slideLayout3.xml"/><Relationship Id="rId6" Type="http://schemas.openxmlformats.org/officeDocument/2006/relationships/image" Target="../media/image20.jpeg"/><Relationship Id="rId11" Type="http://schemas.openxmlformats.org/officeDocument/2006/relationships/image" Target="../media/image25.jpeg"/><Relationship Id="rId5" Type="http://schemas.openxmlformats.org/officeDocument/2006/relationships/image" Target="../media/image19.jpeg"/><Relationship Id="rId10" Type="http://schemas.openxmlformats.org/officeDocument/2006/relationships/image" Target="../media/image24.jpeg"/><Relationship Id="rId4" Type="http://schemas.openxmlformats.org/officeDocument/2006/relationships/image" Target="../media/image18.jpeg"/><Relationship Id="rId9" Type="http://schemas.openxmlformats.org/officeDocument/2006/relationships/image" Target="../media/image23.jpeg"/></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chart" Target="../charts/chart2.xml"/><Relationship Id="rId4" Type="http://schemas.openxmlformats.org/officeDocument/2006/relationships/chart" Target="../charts/chart1.xml"/></Relationships>
</file>

<file path=ppt/slides/_rels/slide4.xml.rels><?xml version="1.0" encoding="UTF-8" standalone="yes"?>
<Relationships xmlns="http://schemas.openxmlformats.org/package/2006/relationships"><Relationship Id="rId8" Type="http://schemas.openxmlformats.org/officeDocument/2006/relationships/image" Target="../media/image6.tiff"/><Relationship Id="rId13" Type="http://schemas.microsoft.com/office/2007/relationships/diagramDrawing" Target="../diagrams/drawing2.xml"/><Relationship Id="rId3" Type="http://schemas.openxmlformats.org/officeDocument/2006/relationships/diagramLayout" Target="../diagrams/layout1.xml"/><Relationship Id="rId7" Type="http://schemas.openxmlformats.org/officeDocument/2006/relationships/image" Target="../media/image7.png"/><Relationship Id="rId12" Type="http://schemas.openxmlformats.org/officeDocument/2006/relationships/diagramColors" Target="../diagrams/colors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openxmlformats.org/officeDocument/2006/relationships/diagramQuickStyle" Target="../diagrams/quickStyle2.xml"/><Relationship Id="rId5" Type="http://schemas.openxmlformats.org/officeDocument/2006/relationships/diagramColors" Target="../diagrams/colors1.xml"/><Relationship Id="rId10" Type="http://schemas.openxmlformats.org/officeDocument/2006/relationships/diagramLayout" Target="../diagrams/layout2.xml"/><Relationship Id="rId4" Type="http://schemas.openxmlformats.org/officeDocument/2006/relationships/diagramQuickStyle" Target="../diagrams/quickStyle1.xml"/><Relationship Id="rId9" Type="http://schemas.openxmlformats.org/officeDocument/2006/relationships/diagramData" Target="../diagrams/data2.xml"/><Relationship Id="rId14" Type="http://schemas.openxmlformats.org/officeDocument/2006/relationships/image" Target="../media/image1.png"/></Relationships>
</file>

<file path=ppt/slides/_rels/slide5.xml.rels><?xml version="1.0" encoding="UTF-8" standalone="yes"?>
<Relationships xmlns="http://schemas.openxmlformats.org/package/2006/relationships"><Relationship Id="rId8" Type="http://schemas.openxmlformats.org/officeDocument/2006/relationships/chart" Target="../charts/chart6.xml"/><Relationship Id="rId3" Type="http://schemas.openxmlformats.org/officeDocument/2006/relationships/chart" Target="../charts/chart3.xml"/><Relationship Id="rId7" Type="http://schemas.openxmlformats.org/officeDocument/2006/relationships/chart" Target="../charts/chart5.xml"/><Relationship Id="rId12"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gif"/><Relationship Id="rId11" Type="http://schemas.openxmlformats.org/officeDocument/2006/relationships/image" Target="../media/image10.png"/><Relationship Id="rId5" Type="http://schemas.openxmlformats.org/officeDocument/2006/relationships/image" Target="../media/image6.tiff"/><Relationship Id="rId10" Type="http://schemas.openxmlformats.org/officeDocument/2006/relationships/chart" Target="../charts/chart8.xml"/><Relationship Id="rId4" Type="http://schemas.openxmlformats.org/officeDocument/2006/relationships/chart" Target="../charts/chart4.xml"/><Relationship Id="rId9" Type="http://schemas.openxmlformats.org/officeDocument/2006/relationships/chart" Target="../charts/chart7.xml"/></Relationships>
</file>

<file path=ppt/slides/_rels/slide6.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chart" Target="../charts/chart10.xml"/><Relationship Id="rId4" Type="http://schemas.openxmlformats.org/officeDocument/2006/relationships/image" Target="../media/image6.tiff"/></Relationships>
</file>

<file path=ppt/slides/_rels/slide7.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chart" Target="../charts/chart14.xml"/><Relationship Id="rId5" Type="http://schemas.openxmlformats.org/officeDocument/2006/relationships/chart" Target="../charts/chart13.xml"/><Relationship Id="rId4" Type="http://schemas.openxmlformats.org/officeDocument/2006/relationships/chart" Target="../charts/chart12.xml"/></Relationships>
</file>

<file path=ppt/slides/_rels/slide8.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chart" Target="../charts/chart15.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package" Target="../embeddings/Arkusz_programu_Microsoft_Office_Excel18.xlsx"/><Relationship Id="rId5" Type="http://schemas.openxmlformats.org/officeDocument/2006/relationships/chart" Target="../charts/chart17.xml"/><Relationship Id="rId4" Type="http://schemas.openxmlformats.org/officeDocument/2006/relationships/chart" Target="../charts/char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1" name="Picture 7" descr="C:\Documents and Settings\Grzegorz.Urazinski.GPW\Pulpit\untitled.bmp"/>
          <p:cNvPicPr>
            <a:picLocks noChangeAspect="1" noChangeArrowheads="1"/>
          </p:cNvPicPr>
          <p:nvPr/>
        </p:nvPicPr>
        <p:blipFill>
          <a:blip r:embed="rId3" cstate="print"/>
          <a:srcRect b="45112"/>
          <a:stretch>
            <a:fillRect/>
          </a:stretch>
        </p:blipFill>
        <p:spPr bwMode="auto">
          <a:xfrm>
            <a:off x="0" y="6"/>
            <a:ext cx="10333038" cy="4882295"/>
          </a:xfrm>
          <a:prstGeom prst="rect">
            <a:avLst/>
          </a:prstGeom>
          <a:noFill/>
        </p:spPr>
      </p:pic>
      <p:pic>
        <p:nvPicPr>
          <p:cNvPr id="1032" name="Picture 8" descr="C:\Documents and Settings\Grzegorz.Urazinski.GPW\Pulpit\untitled.bmp"/>
          <p:cNvPicPr>
            <a:picLocks noChangeAspect="1" noChangeArrowheads="1"/>
          </p:cNvPicPr>
          <p:nvPr/>
        </p:nvPicPr>
        <p:blipFill>
          <a:blip r:embed="rId4" cstate="print"/>
          <a:srcRect/>
          <a:stretch>
            <a:fillRect/>
          </a:stretch>
        </p:blipFill>
        <p:spPr bwMode="auto">
          <a:xfrm>
            <a:off x="0" y="15"/>
            <a:ext cx="10333038" cy="7308845"/>
          </a:xfrm>
          <a:prstGeom prst="rect">
            <a:avLst/>
          </a:prstGeom>
          <a:noFill/>
        </p:spPr>
      </p:pic>
      <p:cxnSp>
        <p:nvCxnSpPr>
          <p:cNvPr id="13" name="Łącznik prosty 12"/>
          <p:cNvCxnSpPr/>
          <p:nvPr/>
        </p:nvCxnSpPr>
        <p:spPr>
          <a:xfrm>
            <a:off x="0" y="4374506"/>
            <a:ext cx="10333038" cy="0"/>
          </a:xfrm>
          <a:prstGeom prst="line">
            <a:avLst/>
          </a:prstGeom>
          <a:ln w="12700">
            <a:solidFill>
              <a:schemeClr val="bg1"/>
            </a:solidFill>
          </a:ln>
        </p:spPr>
        <p:style>
          <a:lnRef idx="3">
            <a:schemeClr val="accent3"/>
          </a:lnRef>
          <a:fillRef idx="0">
            <a:schemeClr val="accent3"/>
          </a:fillRef>
          <a:effectRef idx="2">
            <a:schemeClr val="accent3"/>
          </a:effectRef>
          <a:fontRef idx="minor">
            <a:schemeClr val="tx1"/>
          </a:fontRef>
        </p:style>
      </p:cxnSp>
      <p:sp>
        <p:nvSpPr>
          <p:cNvPr id="15" name="Title 3"/>
          <p:cNvSpPr>
            <a:spLocks noGrp="1"/>
          </p:cNvSpPr>
          <p:nvPr>
            <p:ph type="ctrTitle"/>
          </p:nvPr>
        </p:nvSpPr>
        <p:spPr bwMode="gray">
          <a:xfrm>
            <a:off x="269975" y="4662537"/>
            <a:ext cx="9721080" cy="1566666"/>
          </a:xfrm>
          <a:ln>
            <a:miter lim="800000"/>
            <a:headEnd/>
            <a:tailEnd/>
          </a:ln>
        </p:spPr>
        <p:txBody>
          <a:bodyPr vert="horz" wrap="square" lIns="100246" tIns="50121" rIns="100246" bIns="50121" numCol="1" anchor="ctr" anchorCtr="0" compatLnSpc="1">
            <a:prstTxWarp prst="textNoShape">
              <a:avLst/>
            </a:prstTxWarp>
            <a:noAutofit/>
          </a:bodyPr>
          <a:lstStyle/>
          <a:p>
            <a:pPr algn="l">
              <a:spcAft>
                <a:spcPts val="330"/>
              </a:spcAft>
              <a:defRPr/>
            </a:pPr>
            <a:r>
              <a:rPr lang="en-US" sz="2200" kern="2000" cap="small" spc="55" dirty="0" smtClean="0">
                <a:solidFill>
                  <a:schemeClr val="bg1"/>
                </a:solidFill>
                <a:latin typeface="Verdana" pitchFamily="34" charset="0"/>
                <a:cs typeface="Times New Roman" pitchFamily="18" charset="0"/>
              </a:rPr>
              <a:t/>
            </a:r>
            <a:br>
              <a:rPr lang="en-US" sz="2200" kern="2000" cap="small" spc="55" dirty="0" smtClean="0">
                <a:solidFill>
                  <a:schemeClr val="bg1"/>
                </a:solidFill>
                <a:latin typeface="Verdana" pitchFamily="34" charset="0"/>
                <a:cs typeface="Times New Roman" pitchFamily="18" charset="0"/>
              </a:rPr>
            </a:br>
            <a:r>
              <a:rPr lang="en-US" sz="2200" kern="2000" cap="small" spc="55" dirty="0" smtClean="0">
                <a:solidFill>
                  <a:schemeClr val="bg1"/>
                </a:solidFill>
                <a:latin typeface="Verdana" pitchFamily="34" charset="0"/>
                <a:cs typeface="Times New Roman" pitchFamily="18" charset="0"/>
              </a:rPr>
              <a:t/>
            </a:r>
            <a:br>
              <a:rPr lang="en-US" sz="2200" kern="2000" cap="small" spc="55" dirty="0" smtClean="0">
                <a:solidFill>
                  <a:schemeClr val="bg1"/>
                </a:solidFill>
                <a:latin typeface="Verdana" pitchFamily="34" charset="0"/>
                <a:cs typeface="Times New Roman" pitchFamily="18" charset="0"/>
              </a:rPr>
            </a:br>
            <a:r>
              <a:rPr lang="en-US" sz="3200" kern="2000" cap="small" spc="55" dirty="0" smtClean="0">
                <a:solidFill>
                  <a:schemeClr val="bg1"/>
                </a:solidFill>
                <a:latin typeface="+mn-lt"/>
                <a:cs typeface="Times New Roman" pitchFamily="18" charset="0"/>
              </a:rPr>
              <a:t>OVERVIEW OF THE POLISH CAPITAL MARKET</a:t>
            </a:r>
            <a:br>
              <a:rPr lang="en-US" sz="3200" kern="2000" cap="small" spc="55" dirty="0" smtClean="0">
                <a:solidFill>
                  <a:schemeClr val="bg1"/>
                </a:solidFill>
                <a:latin typeface="+mn-lt"/>
                <a:cs typeface="Times New Roman" pitchFamily="18" charset="0"/>
              </a:rPr>
            </a:br>
            <a:r>
              <a:rPr lang="en-US" sz="3200" kern="2000" cap="small" spc="55" dirty="0" smtClean="0">
                <a:solidFill>
                  <a:schemeClr val="bg1"/>
                </a:solidFill>
                <a:latin typeface="+mn-lt"/>
                <a:cs typeface="Times New Roman" pitchFamily="18" charset="0"/>
              </a:rPr>
              <a:t>chances and opportunities </a:t>
            </a:r>
            <a:r>
              <a:rPr lang="en-US" sz="2200" kern="2000" cap="small" spc="55" dirty="0" smtClean="0">
                <a:solidFill>
                  <a:schemeClr val="bg1"/>
                </a:solidFill>
                <a:latin typeface="+mn-lt"/>
                <a:cs typeface="Times New Roman" pitchFamily="18" charset="0"/>
              </a:rPr>
              <a:t/>
            </a:r>
            <a:br>
              <a:rPr lang="en-US" sz="2200" kern="2000" cap="small" spc="55" dirty="0" smtClean="0">
                <a:solidFill>
                  <a:schemeClr val="bg1"/>
                </a:solidFill>
                <a:latin typeface="+mn-lt"/>
                <a:cs typeface="Times New Roman" pitchFamily="18" charset="0"/>
              </a:rPr>
            </a:br>
            <a:r>
              <a:rPr lang="en-US" sz="1200" kern="2000" cap="small" spc="55" dirty="0" smtClean="0">
                <a:solidFill>
                  <a:schemeClr val="bg1"/>
                </a:solidFill>
                <a:latin typeface="+mn-lt"/>
                <a:cs typeface="Times New Roman" pitchFamily="18" charset="0"/>
              </a:rPr>
              <a:t> </a:t>
            </a:r>
            <a:r>
              <a:rPr lang="en-US" sz="2200" kern="2000" cap="small" spc="55" dirty="0" smtClean="0">
                <a:solidFill>
                  <a:schemeClr val="bg1"/>
                </a:solidFill>
                <a:latin typeface="+mn-lt"/>
                <a:cs typeface="Times New Roman" pitchFamily="18" charset="0"/>
              </a:rPr>
              <a:t/>
            </a:r>
            <a:br>
              <a:rPr lang="en-US" sz="2200" kern="2000" cap="small" spc="55" dirty="0" smtClean="0">
                <a:solidFill>
                  <a:schemeClr val="bg1"/>
                </a:solidFill>
                <a:latin typeface="+mn-lt"/>
                <a:cs typeface="Times New Roman" pitchFamily="18" charset="0"/>
              </a:rPr>
            </a:br>
            <a:r>
              <a:rPr lang="en-US" sz="2200" kern="2000" cap="small" spc="55" dirty="0" smtClean="0">
                <a:solidFill>
                  <a:schemeClr val="bg1"/>
                </a:solidFill>
                <a:latin typeface="+mn-lt"/>
                <a:cs typeface="Times New Roman" pitchFamily="18" charset="0"/>
              </a:rPr>
              <a:t/>
            </a:r>
            <a:br>
              <a:rPr lang="en-US" sz="2200" kern="2000" cap="small" spc="55" dirty="0" smtClean="0">
                <a:solidFill>
                  <a:schemeClr val="bg1"/>
                </a:solidFill>
                <a:latin typeface="+mn-lt"/>
                <a:cs typeface="Times New Roman" pitchFamily="18" charset="0"/>
              </a:rPr>
            </a:br>
            <a:r>
              <a:rPr lang="pl-PL" sz="1800" kern="2000" cap="small" spc="55" dirty="0" smtClean="0">
                <a:solidFill>
                  <a:schemeClr val="accent1">
                    <a:lumMod val="20000"/>
                    <a:lumOff val="80000"/>
                  </a:schemeClr>
                </a:solidFill>
                <a:latin typeface="+mn-lt"/>
                <a:cs typeface="Times New Roman" pitchFamily="18" charset="0"/>
              </a:rPr>
              <a:t>NOVEMBER </a:t>
            </a:r>
            <a:r>
              <a:rPr lang="en-US" sz="1800" kern="2000" cap="small" spc="55" dirty="0" smtClean="0">
                <a:solidFill>
                  <a:schemeClr val="accent1">
                    <a:lumMod val="20000"/>
                    <a:lumOff val="80000"/>
                  </a:schemeClr>
                </a:solidFill>
                <a:latin typeface="+mn-lt"/>
                <a:cs typeface="Times New Roman" pitchFamily="18" charset="0"/>
              </a:rPr>
              <a:t>2013 </a:t>
            </a:r>
            <a:endParaRPr lang="en-US" sz="1800" kern="2000" cap="small" spc="55" dirty="0">
              <a:solidFill>
                <a:schemeClr val="accent1">
                  <a:lumMod val="20000"/>
                  <a:lumOff val="80000"/>
                </a:schemeClr>
              </a:solidFill>
              <a:latin typeface="+mn-lt"/>
              <a:cs typeface="Times New Roman" pitchFamily="18" charset="0"/>
            </a:endParaRPr>
          </a:p>
        </p:txBody>
      </p:sp>
      <p:pic>
        <p:nvPicPr>
          <p:cNvPr id="1027" name="Picture 3" descr="E:\04net-YX8M2009.jpg"/>
          <p:cNvPicPr>
            <a:picLocks noChangeAspect="1" noChangeArrowheads="1"/>
          </p:cNvPicPr>
          <p:nvPr/>
        </p:nvPicPr>
        <p:blipFill>
          <a:blip r:embed="rId5" cstate="print"/>
          <a:srcRect/>
          <a:stretch>
            <a:fillRect/>
          </a:stretch>
        </p:blipFill>
        <p:spPr bwMode="auto">
          <a:xfrm>
            <a:off x="0" y="0"/>
            <a:ext cx="10333038" cy="4374506"/>
          </a:xfrm>
          <a:prstGeom prst="rect">
            <a:avLst/>
          </a:prstGeom>
          <a:noFill/>
        </p:spPr>
      </p:pic>
      <p:pic>
        <p:nvPicPr>
          <p:cNvPr id="7" name="Obraz 6" descr="H:\logo-wse-d.gif"/>
          <p:cNvPicPr>
            <a:picLocks noChangeAspect="1" noChangeArrowheads="1"/>
          </p:cNvPicPr>
          <p:nvPr/>
        </p:nvPicPr>
        <p:blipFill>
          <a:blip r:embed="rId6" cstate="print"/>
          <a:srcRect/>
          <a:stretch>
            <a:fillRect/>
          </a:stretch>
        </p:blipFill>
        <p:spPr bwMode="auto">
          <a:xfrm>
            <a:off x="197967" y="270051"/>
            <a:ext cx="1944216" cy="90070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Wykres 10"/>
          <p:cNvGraphicFramePr/>
          <p:nvPr/>
        </p:nvGraphicFramePr>
        <p:xfrm>
          <a:off x="0" y="1659137"/>
          <a:ext cx="5316743" cy="29926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Wykres 13"/>
          <p:cNvGraphicFramePr/>
          <p:nvPr/>
        </p:nvGraphicFramePr>
        <p:xfrm>
          <a:off x="-1969136" y="1735879"/>
          <a:ext cx="7360995" cy="3146416"/>
        </p:xfrm>
        <a:graphic>
          <a:graphicData uri="http://schemas.openxmlformats.org/drawingml/2006/chart">
            <c:chart xmlns:c="http://schemas.openxmlformats.org/drawingml/2006/chart" xmlns:r="http://schemas.openxmlformats.org/officeDocument/2006/relationships" r:id="rId4"/>
          </a:graphicData>
        </a:graphic>
      </p:graphicFrame>
      <p:sp>
        <p:nvSpPr>
          <p:cNvPr id="15" name="Symbol zastępczy tekstu 1"/>
          <p:cNvSpPr>
            <a:spLocks noGrp="1"/>
          </p:cNvSpPr>
          <p:nvPr>
            <p:ph type="title"/>
          </p:nvPr>
        </p:nvSpPr>
        <p:spPr/>
        <p:txBody>
          <a:bodyPr/>
          <a:lstStyle/>
          <a:p>
            <a:r>
              <a:rPr lang="pl-PL" dirty="0" smtClean="0"/>
              <a:t>Non-Treasury </a:t>
            </a:r>
            <a:r>
              <a:rPr lang="pl-PL" dirty="0" err="1" smtClean="0"/>
              <a:t>bond</a:t>
            </a:r>
            <a:r>
              <a:rPr lang="pl-PL" dirty="0" smtClean="0"/>
              <a:t> market – Catalyst</a:t>
            </a:r>
            <a:endParaRPr lang="pl-PL" b="1" dirty="0"/>
          </a:p>
        </p:txBody>
      </p:sp>
      <p:sp>
        <p:nvSpPr>
          <p:cNvPr id="27" name="pole tekstowe 26"/>
          <p:cNvSpPr txBox="1"/>
          <p:nvPr/>
        </p:nvSpPr>
        <p:spPr>
          <a:xfrm>
            <a:off x="734899" y="5035778"/>
            <a:ext cx="9238800" cy="1081091"/>
          </a:xfrm>
          <a:prstGeom prst="rect">
            <a:avLst/>
          </a:prstGeom>
          <a:noFill/>
        </p:spPr>
        <p:txBody>
          <a:bodyPr wrap="square" lIns="80034" tIns="40018" rIns="80034" bIns="40018" rtlCol="0">
            <a:spAutoFit/>
          </a:bodyPr>
          <a:lstStyle/>
          <a:p>
            <a:pPr marL="158404" indent="-158404">
              <a:spcAft>
                <a:spcPts val="1200"/>
              </a:spcAft>
              <a:buBlip>
                <a:blip r:embed="rId5"/>
              </a:buBlip>
            </a:pPr>
            <a:r>
              <a:rPr lang="pl-PL" sz="1500" dirty="0" smtClean="0"/>
              <a:t> Over the four years of Catalyst, as at the end of Q3 2013:</a:t>
            </a:r>
          </a:p>
          <a:p>
            <a:pPr marL="605891" lvl="1" indent="-158404">
              <a:spcAft>
                <a:spcPts val="1200"/>
              </a:spcAft>
              <a:buBlip>
                <a:blip r:embed="rId5"/>
              </a:buBlip>
            </a:pPr>
            <a:r>
              <a:rPr lang="pl-PL" sz="1500" dirty="0"/>
              <a:t>Value of issues listed on Catalyst increased by more </a:t>
            </a:r>
            <a:r>
              <a:rPr lang="pl-PL" sz="1500" dirty="0" err="1"/>
              <a:t>than</a:t>
            </a:r>
            <a:r>
              <a:rPr lang="pl-PL" sz="1500" dirty="0"/>
              <a:t> </a:t>
            </a:r>
            <a:r>
              <a:rPr lang="pl-PL" sz="1500" dirty="0" smtClean="0"/>
              <a:t>10 </a:t>
            </a:r>
            <a:r>
              <a:rPr lang="pl-PL" sz="1500" dirty="0"/>
              <a:t>times to PLN 59.2 bn;</a:t>
            </a:r>
            <a:endParaRPr lang="pl-PL" sz="1500" dirty="0" smtClean="0"/>
          </a:p>
          <a:p>
            <a:pPr marL="605891" lvl="1" indent="-158404">
              <a:spcAft>
                <a:spcPts val="1200"/>
              </a:spcAft>
              <a:buBlip>
                <a:blip r:embed="rId5"/>
              </a:buBlip>
            </a:pPr>
            <a:r>
              <a:rPr lang="pl-PL" sz="1500" dirty="0"/>
              <a:t>Number of non-Treasury bond issues increased by more than 10 times to 407 </a:t>
            </a:r>
            <a:r>
              <a:rPr lang="pl-PL" sz="1500" dirty="0" err="1" smtClean="0"/>
              <a:t>listed</a:t>
            </a:r>
            <a:r>
              <a:rPr lang="pl-PL" sz="1500" dirty="0" smtClean="0"/>
              <a:t> </a:t>
            </a:r>
            <a:r>
              <a:rPr lang="pl-PL" sz="1500" dirty="0" err="1" smtClean="0"/>
              <a:t>series</a:t>
            </a:r>
            <a:endParaRPr lang="pl-PL" sz="1500" dirty="0" smtClean="0"/>
          </a:p>
        </p:txBody>
      </p:sp>
      <p:graphicFrame>
        <p:nvGraphicFramePr>
          <p:cNvPr id="17" name="Wykres 16"/>
          <p:cNvGraphicFramePr/>
          <p:nvPr/>
        </p:nvGraphicFramePr>
        <p:xfrm>
          <a:off x="5917642" y="1889362"/>
          <a:ext cx="4415397" cy="2685965"/>
        </p:xfrm>
        <a:graphic>
          <a:graphicData uri="http://schemas.openxmlformats.org/drawingml/2006/chart">
            <c:chart xmlns:c="http://schemas.openxmlformats.org/drawingml/2006/chart" xmlns:r="http://schemas.openxmlformats.org/officeDocument/2006/relationships" r:id="rId6"/>
          </a:graphicData>
        </a:graphic>
      </p:graphicFrame>
      <p:sp>
        <p:nvSpPr>
          <p:cNvPr id="10" name="Prostokąt 9"/>
          <p:cNvSpPr/>
          <p:nvPr/>
        </p:nvSpPr>
        <p:spPr>
          <a:xfrm>
            <a:off x="0" y="1505656"/>
            <a:ext cx="5391856" cy="598789"/>
          </a:xfrm>
          <a:prstGeom prst="rect">
            <a:avLst/>
          </a:prstGeom>
        </p:spPr>
        <p:txBody>
          <a:bodyPr wrap="square" lIns="96174" tIns="48087" rIns="96174" bIns="48087">
            <a:spAutoFit/>
          </a:bodyPr>
          <a:lstStyle/>
          <a:p>
            <a:pPr indent="13898" algn="ctr" defTabSz="800405">
              <a:spcBef>
                <a:spcPct val="20000"/>
              </a:spcBef>
              <a:defRPr/>
            </a:pPr>
            <a:r>
              <a:rPr lang="pl-PL" sz="1700" b="1" dirty="0" smtClean="0"/>
              <a:t>Growth of Poland’s non-Treasury debt market</a:t>
            </a:r>
          </a:p>
          <a:p>
            <a:pPr indent="13898" algn="ctr" defTabSz="800405">
              <a:spcBef>
                <a:spcPct val="20000"/>
              </a:spcBef>
              <a:defRPr/>
            </a:pPr>
            <a:r>
              <a:rPr lang="pl-PL" sz="1300" b="1" dirty="0" smtClean="0"/>
              <a:t> (value of issue at the end of a period, PLN bn)</a:t>
            </a:r>
            <a:endParaRPr lang="pl-PL" sz="1300" b="1" dirty="0"/>
          </a:p>
        </p:txBody>
      </p:sp>
      <p:sp>
        <p:nvSpPr>
          <p:cNvPr id="12" name="Prostokąt 11"/>
          <p:cNvSpPr/>
          <p:nvPr/>
        </p:nvSpPr>
        <p:spPr>
          <a:xfrm>
            <a:off x="6584735" y="1582395"/>
            <a:ext cx="2747985" cy="365888"/>
          </a:xfrm>
          <a:prstGeom prst="rect">
            <a:avLst/>
          </a:prstGeom>
        </p:spPr>
        <p:txBody>
          <a:bodyPr wrap="none" lIns="96184" tIns="48092" rIns="96184" bIns="48092">
            <a:spAutoFit/>
          </a:bodyPr>
          <a:lstStyle/>
          <a:p>
            <a:pPr algn="ctr">
              <a:defRPr sz="1600" b="1" i="0" u="none" strike="noStrike" kern="1200" baseline="0">
                <a:solidFill>
                  <a:prstClr val="black"/>
                </a:solidFill>
                <a:latin typeface="+mn-lt"/>
                <a:ea typeface="+mn-ea"/>
                <a:cs typeface="+mn-cs"/>
              </a:defRPr>
            </a:pPr>
            <a:r>
              <a:rPr lang="pl-PL" sz="1700" dirty="0" smtClean="0"/>
              <a:t>Catalyst (non-Treasury debt)</a:t>
            </a:r>
            <a:endParaRPr lang="en-US" sz="1700" dirty="0"/>
          </a:p>
        </p:txBody>
      </p:sp>
      <p:sp>
        <p:nvSpPr>
          <p:cNvPr id="20" name="pole tekstowe 19"/>
          <p:cNvSpPr txBox="1"/>
          <p:nvPr/>
        </p:nvSpPr>
        <p:spPr>
          <a:xfrm>
            <a:off x="209114" y="6800845"/>
            <a:ext cx="3664275" cy="257516"/>
          </a:xfrm>
          <a:prstGeom prst="rect">
            <a:avLst/>
          </a:prstGeom>
          <a:noFill/>
        </p:spPr>
        <p:txBody>
          <a:bodyPr wrap="square" lIns="88251" tIns="44123" rIns="88251" bIns="44123" rtlCol="0">
            <a:spAutoFit/>
          </a:bodyPr>
          <a:lstStyle/>
          <a:p>
            <a:r>
              <a:rPr lang="pl-PL" sz="1100" dirty="0" smtClean="0"/>
              <a:t>Source: Fitch Polska, WSE</a:t>
            </a:r>
            <a:endParaRPr lang="pl-PL" sz="11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509566" y="6"/>
            <a:ext cx="7249262" cy="1023276"/>
          </a:xfrm>
        </p:spPr>
        <p:txBody>
          <a:bodyPr/>
          <a:lstStyle/>
          <a:p>
            <a:pPr lvl="0" algn="l"/>
            <a:r>
              <a:rPr lang="en-US" smtClean="0">
                <a:latin typeface="+mn-lt"/>
              </a:rPr>
              <a:t>WSE Listing Requirements – stock market</a:t>
            </a:r>
          </a:p>
        </p:txBody>
      </p:sp>
      <p:sp>
        <p:nvSpPr>
          <p:cNvPr id="3" name="Rectangle 3"/>
          <p:cNvSpPr txBox="1">
            <a:spLocks noChangeArrowheads="1"/>
          </p:cNvSpPr>
          <p:nvPr/>
        </p:nvSpPr>
        <p:spPr bwMode="auto">
          <a:xfrm>
            <a:off x="562811" y="2038114"/>
            <a:ext cx="9335776" cy="2048361"/>
          </a:xfrm>
          <a:prstGeom prst="rect">
            <a:avLst/>
          </a:prstGeom>
          <a:noFill/>
          <a:ln w="9525">
            <a:noFill/>
            <a:miter lim="800000"/>
            <a:headEnd/>
            <a:tailEnd/>
          </a:ln>
        </p:spPr>
        <p:txBody>
          <a:bodyPr lIns="96202" tIns="48101" rIns="96202" bIns="48101"/>
          <a:lstStyle/>
          <a:p>
            <a:pPr marL="360758" indent="-360758">
              <a:spcBef>
                <a:spcPts val="631"/>
              </a:spcBef>
              <a:buBlip>
                <a:blip r:embed="rId3"/>
              </a:buBlip>
            </a:pPr>
            <a:r>
              <a:rPr lang="en-US" sz="1300" dirty="0" smtClean="0">
                <a:latin typeface="+mj-lt"/>
              </a:rPr>
              <a:t>Appropriate public information document prepared and approved by relevant supervision authority in EU („single passport rule”), unless such information document is not required, </a:t>
            </a:r>
          </a:p>
          <a:p>
            <a:pPr marL="360758" indent="-360758">
              <a:spcBef>
                <a:spcPts val="631"/>
              </a:spcBef>
              <a:buBlip>
                <a:blip r:embed="rId3"/>
              </a:buBlip>
            </a:pPr>
            <a:r>
              <a:rPr lang="en-US" sz="1300" dirty="0" smtClean="0">
                <a:latin typeface="+mj-lt"/>
              </a:rPr>
              <a:t>No bankruptcy or liquidation proceedings underway with respect to the issuer, </a:t>
            </a:r>
          </a:p>
          <a:p>
            <a:pPr marL="360758" indent="-360758">
              <a:spcBef>
                <a:spcPts val="631"/>
              </a:spcBef>
              <a:buBlip>
                <a:blip r:embed="rId3"/>
              </a:buBlip>
            </a:pPr>
            <a:r>
              <a:rPr lang="en-US" sz="1300" dirty="0" smtClean="0">
                <a:latin typeface="+mj-lt"/>
              </a:rPr>
              <a:t>Transferability not restricted,   </a:t>
            </a:r>
          </a:p>
          <a:p>
            <a:pPr marL="360758" indent="-360758">
              <a:spcBef>
                <a:spcPts val="631"/>
              </a:spcBef>
              <a:buBlip>
                <a:blip r:embed="rId3"/>
              </a:buBlip>
            </a:pPr>
            <a:r>
              <a:rPr lang="en-US" sz="1300" dirty="0" smtClean="0">
                <a:latin typeface="+mj-lt"/>
              </a:rPr>
              <a:t>Value of shares/equity no less than PLN equivalent of</a:t>
            </a:r>
            <a:r>
              <a:rPr lang="en-US" sz="1300" i="1" dirty="0" smtClean="0">
                <a:latin typeface="+mj-lt"/>
              </a:rPr>
              <a:t> </a:t>
            </a:r>
            <a:r>
              <a:rPr lang="en-US" sz="1300" dirty="0" smtClean="0">
                <a:latin typeface="+mj-lt"/>
              </a:rPr>
              <a:t>EUR 15 million,</a:t>
            </a:r>
          </a:p>
          <a:p>
            <a:pPr marL="360758" indent="-360758">
              <a:spcBef>
                <a:spcPts val="631"/>
              </a:spcBef>
              <a:buBlip>
                <a:blip r:embed="rId3"/>
              </a:buBlip>
            </a:pPr>
            <a:r>
              <a:rPr lang="en-US" sz="1300" dirty="0" smtClean="0"/>
              <a:t>Financial statements together with auditor’s opinions for at least past three consecutive financial years published (IFRS),</a:t>
            </a:r>
          </a:p>
          <a:p>
            <a:pPr marL="360758" indent="-360758">
              <a:spcBef>
                <a:spcPts val="631"/>
              </a:spcBef>
              <a:buBlip>
                <a:blip r:embed="rId3"/>
              </a:buBlip>
            </a:pPr>
            <a:r>
              <a:rPr lang="en-US" sz="1300" dirty="0" smtClean="0"/>
              <a:t>Appropriate dispersion of shares</a:t>
            </a:r>
            <a:r>
              <a:rPr lang="en-US" sz="1300" dirty="0" smtClean="0">
                <a:latin typeface="+mj-lt"/>
              </a:rPr>
              <a:t>.</a:t>
            </a:r>
          </a:p>
          <a:p>
            <a:pPr>
              <a:spcBef>
                <a:spcPts val="631"/>
              </a:spcBef>
            </a:pPr>
            <a:endParaRPr lang="en-US" sz="1300" dirty="0" smtClean="0">
              <a:latin typeface="+mj-lt"/>
            </a:endParaRPr>
          </a:p>
        </p:txBody>
      </p:sp>
      <p:sp>
        <p:nvSpPr>
          <p:cNvPr id="4" name="Prostokąt 3"/>
          <p:cNvSpPr>
            <a:spLocks noChangeArrowheads="1"/>
          </p:cNvSpPr>
          <p:nvPr/>
        </p:nvSpPr>
        <p:spPr bwMode="auto">
          <a:xfrm>
            <a:off x="487702" y="1500921"/>
            <a:ext cx="8262341" cy="362150"/>
          </a:xfrm>
          <a:prstGeom prst="rect">
            <a:avLst/>
          </a:prstGeom>
          <a:solidFill>
            <a:srgbClr val="336699"/>
          </a:solidFill>
          <a:ln w="9525">
            <a:noFill/>
            <a:miter lim="800000"/>
            <a:headEnd/>
            <a:tailEnd/>
          </a:ln>
        </p:spPr>
        <p:txBody>
          <a:bodyPr wrap="square" lIns="96202" tIns="48101" rIns="96202" bIns="48101">
            <a:spAutoFit/>
          </a:bodyPr>
          <a:lstStyle/>
          <a:p>
            <a:pPr marL="360758" indent="-360758" eaLnBrk="0" hangingPunct="0">
              <a:lnSpc>
                <a:spcPct val="80000"/>
              </a:lnSpc>
              <a:spcBef>
                <a:spcPct val="20000"/>
              </a:spcBef>
              <a:buClr>
                <a:schemeClr val="tx1"/>
              </a:buClr>
            </a:pPr>
            <a:r>
              <a:rPr lang="en-US" sz="2100" b="1" dirty="0" smtClean="0">
                <a:solidFill>
                  <a:schemeClr val="bg1"/>
                </a:solidFill>
                <a:latin typeface="Calibri" pitchFamily="34" charset="0"/>
              </a:rPr>
              <a:t>	</a:t>
            </a:r>
            <a:r>
              <a:rPr lang="pl-PL" sz="2100" b="1" dirty="0" smtClean="0">
                <a:solidFill>
                  <a:schemeClr val="bg1"/>
                </a:solidFill>
                <a:latin typeface="Calibri" pitchFamily="34" charset="0"/>
              </a:rPr>
              <a:t>General l</a:t>
            </a:r>
            <a:r>
              <a:rPr lang="en-US" sz="2100" b="1" dirty="0" err="1" smtClean="0">
                <a:solidFill>
                  <a:schemeClr val="bg1"/>
                </a:solidFill>
                <a:latin typeface="Calibri" pitchFamily="34" charset="0"/>
              </a:rPr>
              <a:t>isting</a:t>
            </a:r>
            <a:r>
              <a:rPr lang="en-US" sz="2100" b="1" dirty="0" smtClean="0">
                <a:solidFill>
                  <a:schemeClr val="bg1"/>
                </a:solidFill>
                <a:latin typeface="Calibri" pitchFamily="34" charset="0"/>
              </a:rPr>
              <a:t> requirements on the WSE Main List</a:t>
            </a:r>
            <a:r>
              <a:rPr lang="en-US" sz="2100" dirty="0" smtClean="0">
                <a:solidFill>
                  <a:schemeClr val="bg1"/>
                </a:solidFill>
                <a:latin typeface="Calibri" pitchFamily="34" charset="0"/>
              </a:rPr>
              <a:t>:</a:t>
            </a:r>
            <a:endParaRPr lang="en-US" sz="2100" dirty="0">
              <a:solidFill>
                <a:schemeClr val="bg1"/>
              </a:solidFill>
              <a:latin typeface="Calibri" pitchFamily="34" charset="0"/>
            </a:endParaRPr>
          </a:p>
        </p:txBody>
      </p:sp>
      <p:sp>
        <p:nvSpPr>
          <p:cNvPr id="5" name="Rectangle 3"/>
          <p:cNvSpPr txBox="1">
            <a:spLocks noChangeArrowheads="1"/>
          </p:cNvSpPr>
          <p:nvPr/>
        </p:nvSpPr>
        <p:spPr bwMode="auto">
          <a:xfrm>
            <a:off x="561110" y="4702410"/>
            <a:ext cx="9335776" cy="2048361"/>
          </a:xfrm>
          <a:prstGeom prst="rect">
            <a:avLst/>
          </a:prstGeom>
          <a:noFill/>
          <a:ln w="9525">
            <a:noFill/>
            <a:miter lim="800000"/>
            <a:headEnd/>
            <a:tailEnd/>
          </a:ln>
        </p:spPr>
        <p:txBody>
          <a:bodyPr lIns="96202" tIns="48101" rIns="96202" bIns="48101"/>
          <a:lstStyle/>
          <a:p>
            <a:pPr marL="360758" lvl="1" indent="-360758">
              <a:spcBef>
                <a:spcPts val="631"/>
              </a:spcBef>
              <a:buBlip>
                <a:blip r:embed="rId3"/>
              </a:buBlip>
            </a:pPr>
            <a:r>
              <a:rPr lang="en-US" sz="1300" dirty="0" smtClean="0">
                <a:latin typeface="+mj-lt"/>
              </a:rPr>
              <a:t>P</a:t>
            </a:r>
            <a:r>
              <a:rPr lang="en-US" sz="1300" dirty="0" smtClean="0"/>
              <a:t>reparation of an information document,</a:t>
            </a:r>
            <a:endParaRPr lang="en-US" sz="1300" dirty="0" smtClean="0">
              <a:latin typeface="+mj-lt"/>
            </a:endParaRPr>
          </a:p>
          <a:p>
            <a:pPr marL="360758" indent="-360758">
              <a:spcBef>
                <a:spcPts val="631"/>
              </a:spcBef>
              <a:buBlip>
                <a:blip r:embed="rId3"/>
              </a:buBlip>
            </a:pPr>
            <a:r>
              <a:rPr lang="en-US" sz="1300" dirty="0" smtClean="0"/>
              <a:t>No bankruptcy or liquidation proceedings underway with respect to the issuer, </a:t>
            </a:r>
          </a:p>
          <a:p>
            <a:pPr marL="360758" indent="-360758">
              <a:spcBef>
                <a:spcPts val="631"/>
              </a:spcBef>
              <a:buBlip>
                <a:blip r:embed="rId3"/>
              </a:buBlip>
            </a:pPr>
            <a:r>
              <a:rPr lang="en-US" sz="1300" dirty="0" smtClean="0"/>
              <a:t>Transferability not restricted,</a:t>
            </a:r>
            <a:endParaRPr lang="pl-PL" sz="1300" dirty="0" smtClean="0"/>
          </a:p>
          <a:p>
            <a:pPr marL="360758" lvl="1" indent="-360758">
              <a:spcBef>
                <a:spcPts val="631"/>
              </a:spcBef>
              <a:buBlip>
                <a:blip r:embed="rId3"/>
              </a:buBlip>
            </a:pPr>
            <a:r>
              <a:rPr lang="en-US" sz="1300" dirty="0" smtClean="0"/>
              <a:t>The issuer’s equity is at least PLN 500,000,</a:t>
            </a:r>
            <a:endParaRPr lang="pl-PL" sz="1300" dirty="0" smtClean="0"/>
          </a:p>
          <a:p>
            <a:pPr marL="360758" lvl="1" indent="-360758">
              <a:spcBef>
                <a:spcPts val="631"/>
              </a:spcBef>
              <a:buBlip>
                <a:blip r:embed="rId3"/>
              </a:buBlip>
            </a:pPr>
            <a:r>
              <a:rPr lang="en-US" sz="1300" dirty="0" smtClean="0"/>
              <a:t>Nominal value of share - min. 0,10 PLN</a:t>
            </a:r>
            <a:r>
              <a:rPr lang="pl-PL" sz="1300" dirty="0" smtClean="0"/>
              <a:t>,</a:t>
            </a:r>
            <a:endParaRPr lang="en-US" sz="1300" dirty="0" smtClean="0"/>
          </a:p>
          <a:p>
            <a:pPr marL="360758" lvl="1" indent="-360758">
              <a:spcBef>
                <a:spcPts val="631"/>
              </a:spcBef>
              <a:buBlip>
                <a:blip r:embed="rId3"/>
              </a:buBlip>
            </a:pPr>
            <a:r>
              <a:rPr lang="en-US" sz="1300" dirty="0" smtClean="0"/>
              <a:t>Appropriate dispersion of shares,</a:t>
            </a:r>
          </a:p>
          <a:p>
            <a:pPr marL="360758" lvl="1" indent="-360758">
              <a:spcBef>
                <a:spcPts val="631"/>
              </a:spcBef>
              <a:buBlip>
                <a:blip r:embed="rId3"/>
              </a:buBlip>
            </a:pPr>
            <a:r>
              <a:rPr lang="en-US" sz="1300" dirty="0" smtClean="0">
                <a:latin typeface="+mj-lt"/>
              </a:rPr>
              <a:t>Cooperation with an Authorized Adviser and Market Animator</a:t>
            </a:r>
            <a:r>
              <a:rPr lang="pl-PL" sz="1300" dirty="0" smtClean="0">
                <a:latin typeface="+mj-lt"/>
              </a:rPr>
              <a:t>.</a:t>
            </a:r>
            <a:endParaRPr lang="en-US" sz="1300" dirty="0" smtClean="0">
              <a:latin typeface="+mj-lt"/>
            </a:endParaRPr>
          </a:p>
          <a:p>
            <a:pPr>
              <a:spcBef>
                <a:spcPts val="631"/>
              </a:spcBef>
            </a:pPr>
            <a:endParaRPr lang="en-US" sz="1300" dirty="0" smtClean="0">
              <a:latin typeface="+mj-lt"/>
            </a:endParaRPr>
          </a:p>
        </p:txBody>
      </p:sp>
      <p:sp>
        <p:nvSpPr>
          <p:cNvPr id="6" name="Prostokąt 5"/>
          <p:cNvSpPr>
            <a:spLocks noChangeArrowheads="1"/>
          </p:cNvSpPr>
          <p:nvPr/>
        </p:nvSpPr>
        <p:spPr bwMode="auto">
          <a:xfrm>
            <a:off x="485999" y="4165217"/>
            <a:ext cx="8262341" cy="362150"/>
          </a:xfrm>
          <a:prstGeom prst="rect">
            <a:avLst/>
          </a:prstGeom>
          <a:solidFill>
            <a:srgbClr val="336699"/>
          </a:solidFill>
          <a:ln w="9525">
            <a:noFill/>
            <a:miter lim="800000"/>
            <a:headEnd/>
            <a:tailEnd/>
          </a:ln>
        </p:spPr>
        <p:txBody>
          <a:bodyPr wrap="square" lIns="96202" tIns="48101" rIns="96202" bIns="48101">
            <a:spAutoFit/>
          </a:bodyPr>
          <a:lstStyle/>
          <a:p>
            <a:pPr marL="360758" indent="-360758" eaLnBrk="0" hangingPunct="0">
              <a:lnSpc>
                <a:spcPct val="80000"/>
              </a:lnSpc>
              <a:spcBef>
                <a:spcPct val="20000"/>
              </a:spcBef>
              <a:buClr>
                <a:schemeClr val="tx1"/>
              </a:buClr>
            </a:pPr>
            <a:r>
              <a:rPr lang="en-US" sz="2100" b="1" dirty="0" smtClean="0">
                <a:solidFill>
                  <a:schemeClr val="bg1"/>
                </a:solidFill>
                <a:latin typeface="Calibri" pitchFamily="34" charset="0"/>
              </a:rPr>
              <a:t>	</a:t>
            </a:r>
            <a:r>
              <a:rPr lang="pl-PL" sz="2100" b="1" dirty="0" smtClean="0">
                <a:solidFill>
                  <a:schemeClr val="bg1"/>
                </a:solidFill>
                <a:latin typeface="Calibri" pitchFamily="34" charset="0"/>
              </a:rPr>
              <a:t>General l</a:t>
            </a:r>
            <a:r>
              <a:rPr lang="en-US" sz="2100" b="1" dirty="0" err="1" smtClean="0">
                <a:solidFill>
                  <a:schemeClr val="bg1"/>
                </a:solidFill>
                <a:latin typeface="Calibri" pitchFamily="34" charset="0"/>
              </a:rPr>
              <a:t>isting</a:t>
            </a:r>
            <a:r>
              <a:rPr lang="en-US" sz="2100" b="1" dirty="0" smtClean="0">
                <a:solidFill>
                  <a:schemeClr val="bg1"/>
                </a:solidFill>
                <a:latin typeface="Calibri" pitchFamily="34" charset="0"/>
              </a:rPr>
              <a:t> requirements on the NewConnect</a:t>
            </a:r>
            <a:r>
              <a:rPr lang="en-US" sz="2100" dirty="0" smtClean="0">
                <a:solidFill>
                  <a:schemeClr val="bg1"/>
                </a:solidFill>
                <a:latin typeface="Calibri" pitchFamily="34" charset="0"/>
              </a:rPr>
              <a:t>:</a:t>
            </a:r>
            <a:endParaRPr lang="en-US" sz="2100" dirty="0">
              <a:solidFill>
                <a:schemeClr val="bg1"/>
              </a:solidFill>
              <a:latin typeface="Calibri"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2" name="Tabela 91"/>
          <p:cNvGraphicFramePr>
            <a:graphicFrameLocks noGrp="1"/>
          </p:cNvGraphicFramePr>
          <p:nvPr/>
        </p:nvGraphicFramePr>
        <p:xfrm>
          <a:off x="7" y="4806557"/>
          <a:ext cx="9631013" cy="2438533"/>
        </p:xfrm>
        <a:graphic>
          <a:graphicData uri="http://schemas.openxmlformats.org/drawingml/2006/table">
            <a:tbl>
              <a:tblPr/>
              <a:tblGrid>
                <a:gridCol w="989905"/>
                <a:gridCol w="4176612"/>
                <a:gridCol w="1080120"/>
                <a:gridCol w="3384376"/>
              </a:tblGrid>
              <a:tr h="307262">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Calibri" pitchFamily="34" charset="0"/>
                        <a:cs typeface="Arial" charset="0"/>
                      </a:endParaRPr>
                    </a:p>
                  </a:txBody>
                  <a:tcPr marL="103330" marR="103330" marT="48726" marB="48726"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cap="none" normalizeH="0" baseline="0" dirty="0" smtClean="0">
                          <a:ln>
                            <a:noFill/>
                          </a:ln>
                          <a:solidFill>
                            <a:schemeClr val="tx1"/>
                          </a:solidFill>
                          <a:effectLst/>
                          <a:latin typeface="Calibri" pitchFamily="34" charset="0"/>
                          <a:cs typeface="Arial" charset="0"/>
                        </a:rPr>
                        <a:t>Credit Suisse Securities (Europe) Ltd</a:t>
                      </a:r>
                      <a:r>
                        <a:rPr kumimoji="0" lang="pl-PL" sz="1200" b="0" i="0" u="none" strike="noStrike" cap="none" normalizeH="0" baseline="0" dirty="0" smtClean="0">
                          <a:ln>
                            <a:noFill/>
                          </a:ln>
                          <a:solidFill>
                            <a:schemeClr val="tx1"/>
                          </a:solidFill>
                          <a:effectLst/>
                          <a:latin typeface="Calibri" pitchFamily="34" charset="0"/>
                          <a:cs typeface="Arial" charset="0"/>
                        </a:rPr>
                        <a:t>, </a:t>
                      </a:r>
                      <a:r>
                        <a:rPr kumimoji="0" lang="en-US" sz="1200" b="0" i="0" u="none" strike="noStrike" cap="none" normalizeH="0" baseline="0" dirty="0" smtClean="0">
                          <a:ln>
                            <a:noFill/>
                          </a:ln>
                          <a:solidFill>
                            <a:schemeClr val="tx1"/>
                          </a:solidFill>
                          <a:effectLst/>
                          <a:latin typeface="Calibri" pitchFamily="34" charset="0"/>
                          <a:cs typeface="Arial" charset="0"/>
                        </a:rPr>
                        <a:t>JP Morgan Securities Ltd</a:t>
                      </a:r>
                      <a:r>
                        <a:rPr kumimoji="0" lang="pl-PL" sz="1200" b="0" i="0" u="none" strike="noStrike" cap="none" normalizeH="0" baseline="0" dirty="0" smtClean="0">
                          <a:ln>
                            <a:noFill/>
                          </a:ln>
                          <a:solidFill>
                            <a:schemeClr val="tx1"/>
                          </a:solidFill>
                          <a:effectLst/>
                          <a:latin typeface="Calibri" pitchFamily="34" charset="0"/>
                          <a:cs typeface="Arial" charset="0"/>
                        </a:rPr>
                        <a:t>, </a:t>
                      </a:r>
                      <a:r>
                        <a:rPr kumimoji="0" lang="en-US" sz="1200" b="0" i="0" u="none" strike="noStrike" cap="none" normalizeH="0" baseline="0" dirty="0" smtClean="0">
                          <a:ln>
                            <a:noFill/>
                          </a:ln>
                          <a:solidFill>
                            <a:schemeClr val="tx1"/>
                          </a:solidFill>
                          <a:effectLst/>
                          <a:latin typeface="Calibri" pitchFamily="34" charset="0"/>
                          <a:cs typeface="Arial" charset="0"/>
                        </a:rPr>
                        <a:t>Goldman Sachs International</a:t>
                      </a:r>
                      <a:r>
                        <a:rPr kumimoji="0" lang="pl-PL" sz="1200" b="0" i="0" u="none" strike="noStrike" cap="none" normalizeH="0" baseline="0" dirty="0" smtClean="0">
                          <a:ln>
                            <a:noFill/>
                          </a:ln>
                          <a:solidFill>
                            <a:schemeClr val="tx1"/>
                          </a:solidFill>
                          <a:effectLst/>
                          <a:latin typeface="Calibri" pitchFamily="34" charset="0"/>
                          <a:cs typeface="Arial" charset="0"/>
                        </a:rPr>
                        <a:t>, </a:t>
                      </a:r>
                      <a:r>
                        <a:rPr kumimoji="0" lang="en-US" sz="1200" b="0" i="0" u="none" strike="noStrike" cap="none" normalizeH="0" baseline="0" dirty="0" smtClean="0">
                          <a:ln>
                            <a:noFill/>
                          </a:ln>
                          <a:solidFill>
                            <a:schemeClr val="tx1"/>
                          </a:solidFill>
                          <a:effectLst/>
                          <a:latin typeface="Calibri" pitchFamily="34" charset="0"/>
                          <a:cs typeface="Arial" charset="0"/>
                        </a:rPr>
                        <a:t>HSBC BANK</a:t>
                      </a:r>
                      <a:r>
                        <a:rPr kumimoji="0" lang="pl-PL" sz="1200" b="0" i="0" u="none" strike="noStrike" cap="none" normalizeH="0" baseline="0" dirty="0" smtClean="0">
                          <a:ln>
                            <a:noFill/>
                          </a:ln>
                          <a:solidFill>
                            <a:schemeClr val="tx1"/>
                          </a:solidFill>
                          <a:effectLst/>
                          <a:latin typeface="Calibri" pitchFamily="34" charset="0"/>
                          <a:cs typeface="Arial" charset="0"/>
                        </a:rPr>
                        <a:t>, </a:t>
                      </a:r>
                      <a:r>
                        <a:rPr kumimoji="0" lang="en-US" sz="1200" b="0" i="0" u="none" strike="noStrike" cap="none" normalizeH="0" baseline="0" dirty="0" smtClean="0">
                          <a:ln>
                            <a:noFill/>
                          </a:ln>
                          <a:solidFill>
                            <a:schemeClr val="tx1"/>
                          </a:solidFill>
                          <a:effectLst/>
                          <a:latin typeface="Calibri" pitchFamily="34" charset="0"/>
                          <a:cs typeface="Arial" charset="0"/>
                        </a:rPr>
                        <a:t>Merrill Lynch International</a:t>
                      </a:r>
                      <a:r>
                        <a:rPr kumimoji="0" lang="pl-PL" sz="1200" b="0" i="0" u="none" strike="noStrike" cap="none" normalizeH="0" baseline="0" dirty="0" smtClean="0">
                          <a:ln>
                            <a:noFill/>
                          </a:ln>
                          <a:solidFill>
                            <a:schemeClr val="tx1"/>
                          </a:solidFill>
                          <a:effectLst/>
                          <a:latin typeface="Calibri" pitchFamily="34" charset="0"/>
                          <a:cs typeface="Arial" charset="0"/>
                        </a:rPr>
                        <a:t>, </a:t>
                      </a:r>
                      <a:r>
                        <a:rPr kumimoji="0" lang="en-US" sz="1200" b="0" i="0" u="none" strike="noStrike" cap="none" normalizeH="0" baseline="0" dirty="0" err="1" smtClean="0">
                          <a:ln>
                            <a:noFill/>
                          </a:ln>
                          <a:solidFill>
                            <a:schemeClr val="tx1"/>
                          </a:solidFill>
                          <a:effectLst/>
                          <a:latin typeface="Calibri" pitchFamily="34" charset="0"/>
                          <a:cs typeface="Arial" charset="0"/>
                        </a:rPr>
                        <a:t>Liquidnet</a:t>
                      </a:r>
                      <a:r>
                        <a:rPr kumimoji="0" lang="en-US" sz="1200" b="0" i="0" u="none" strike="noStrike" cap="none" normalizeH="0" baseline="0" dirty="0" smtClean="0">
                          <a:ln>
                            <a:noFill/>
                          </a:ln>
                          <a:solidFill>
                            <a:schemeClr val="tx1"/>
                          </a:solidFill>
                          <a:effectLst/>
                          <a:latin typeface="Calibri" pitchFamily="34" charset="0"/>
                          <a:cs typeface="Arial" charset="0"/>
                        </a:rPr>
                        <a:t> Europe</a:t>
                      </a:r>
                      <a:r>
                        <a:rPr kumimoji="0" lang="pl-PL" sz="1200" b="0" i="0" u="none" strike="noStrike" cap="none" normalizeH="0" baseline="0" dirty="0" smtClean="0">
                          <a:ln>
                            <a:noFill/>
                          </a:ln>
                          <a:solidFill>
                            <a:schemeClr val="tx1"/>
                          </a:solidFill>
                          <a:effectLst/>
                          <a:latin typeface="Calibri" pitchFamily="34" charset="0"/>
                          <a:cs typeface="Arial" charset="0"/>
                        </a:rPr>
                        <a:t>, </a:t>
                      </a:r>
                      <a:r>
                        <a:rPr kumimoji="0" lang="en-US" sz="1200" b="0" i="0" u="none" strike="noStrike" cap="none" normalizeH="0" baseline="0" dirty="0" smtClean="0">
                          <a:ln>
                            <a:noFill/>
                          </a:ln>
                          <a:solidFill>
                            <a:schemeClr val="tx1"/>
                          </a:solidFill>
                          <a:effectLst/>
                          <a:latin typeface="Calibri" pitchFamily="34" charset="0"/>
                          <a:cs typeface="Arial" charset="0"/>
                        </a:rPr>
                        <a:t>UBS Ltd</a:t>
                      </a:r>
                      <a:r>
                        <a:rPr kumimoji="0" lang="pl-PL" sz="1200" b="0" i="0" u="none" strike="noStrike" cap="none" normalizeH="0" baseline="0" dirty="0" smtClean="0">
                          <a:ln>
                            <a:noFill/>
                          </a:ln>
                          <a:solidFill>
                            <a:schemeClr val="tx1"/>
                          </a:solidFill>
                          <a:effectLst/>
                          <a:latin typeface="Calibri" pitchFamily="34" charset="0"/>
                          <a:cs typeface="Arial" charset="0"/>
                        </a:rPr>
                        <a:t>,</a:t>
                      </a:r>
                      <a:r>
                        <a:rPr kumimoji="0" lang="en-US" sz="1200" b="0" i="0" u="none" strike="noStrike" cap="none" normalizeH="0" baseline="0" dirty="0" smtClean="0">
                          <a:ln>
                            <a:noFill/>
                          </a:ln>
                          <a:solidFill>
                            <a:schemeClr val="tx1"/>
                          </a:solidFill>
                          <a:effectLst/>
                          <a:latin typeface="Calibri" pitchFamily="34" charset="0"/>
                          <a:cs typeface="Arial" charset="0"/>
                        </a:rPr>
                        <a:t> </a:t>
                      </a:r>
                      <a:r>
                        <a:rPr kumimoji="0" lang="pl-PL" sz="1200" b="0" i="0" u="none" strike="noStrike" cap="none" normalizeH="0" baseline="0" dirty="0" err="1" smtClean="0">
                          <a:ln>
                            <a:noFill/>
                          </a:ln>
                          <a:solidFill>
                            <a:schemeClr val="tx1"/>
                          </a:solidFill>
                          <a:effectLst/>
                          <a:latin typeface="Calibri" pitchFamily="34" charset="0"/>
                          <a:cs typeface="Arial" charset="0"/>
                        </a:rPr>
                        <a:t>Wedbush</a:t>
                      </a:r>
                      <a:r>
                        <a:rPr kumimoji="0" lang="pl-PL" sz="1200" b="0" i="0" u="none" strike="noStrike" cap="none" normalizeH="0" baseline="0" dirty="0" smtClean="0">
                          <a:ln>
                            <a:noFill/>
                          </a:ln>
                          <a:solidFill>
                            <a:schemeClr val="tx1"/>
                          </a:solidFill>
                          <a:effectLst/>
                          <a:latin typeface="Calibri" pitchFamily="34" charset="0"/>
                          <a:cs typeface="Arial" charset="0"/>
                        </a:rPr>
                        <a:t> Europe Ltd., </a:t>
                      </a:r>
                      <a:r>
                        <a:rPr kumimoji="0" lang="en-US" sz="1200" b="0" i="0" u="none" strike="noStrike" cap="none" normalizeH="0" baseline="0" dirty="0" smtClean="0">
                          <a:ln>
                            <a:noFill/>
                          </a:ln>
                          <a:solidFill>
                            <a:schemeClr val="tx1"/>
                          </a:solidFill>
                          <a:effectLst/>
                          <a:latin typeface="Calibri" pitchFamily="34" charset="0"/>
                          <a:cs typeface="Arial" charset="0"/>
                        </a:rPr>
                        <a:t>Morgan Stanley &amp; Co International Plc</a:t>
                      </a:r>
                      <a:r>
                        <a:rPr kumimoji="0" lang="pl-PL" sz="1200" b="0" i="0" u="none" strike="noStrike" cap="none" normalizeH="0" baseline="0" dirty="0" smtClean="0">
                          <a:ln>
                            <a:noFill/>
                          </a:ln>
                          <a:solidFill>
                            <a:schemeClr val="tx1"/>
                          </a:solidFill>
                          <a:effectLst/>
                          <a:latin typeface="Calibri" pitchFamily="34" charset="0"/>
                          <a:cs typeface="Arial" charset="0"/>
                        </a:rPr>
                        <a:t>, </a:t>
                      </a:r>
                      <a:r>
                        <a:rPr kumimoji="0" lang="en-US" sz="1200" b="0" i="0" u="none" strike="noStrike" cap="none" normalizeH="0" baseline="0" dirty="0" smtClean="0">
                          <a:ln>
                            <a:noFill/>
                          </a:ln>
                          <a:solidFill>
                            <a:schemeClr val="tx1"/>
                          </a:solidFill>
                          <a:effectLst/>
                          <a:latin typeface="Calibri" pitchFamily="34" charset="0"/>
                          <a:cs typeface="Arial" charset="0"/>
                        </a:rPr>
                        <a:t>VTB Capital Plc</a:t>
                      </a:r>
                      <a:endParaRPr kumimoji="0" lang="en-US" sz="1200" b="0" i="0" u="none" strike="noStrike" cap="none" normalizeH="0" baseline="0" dirty="0" smtClean="0">
                        <a:ln>
                          <a:noFill/>
                        </a:ln>
                        <a:solidFill>
                          <a:srgbClr val="000000"/>
                        </a:solidFill>
                        <a:effectLst/>
                        <a:latin typeface="Calibri" pitchFamily="34" charset="0"/>
                        <a:cs typeface="Arial" charset="0"/>
                      </a:endParaRPr>
                    </a:p>
                  </a:txBody>
                  <a:tcPr marL="103330" marR="103330" marT="48726" marB="48726"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Calibri" pitchFamily="34" charset="0"/>
                        <a:cs typeface="Arial" charset="0"/>
                      </a:endParaRPr>
                    </a:p>
                  </a:txBody>
                  <a:tcPr marL="103330" marR="103330" marT="48726" marB="48726"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1200"/>
                        </a:spcBef>
                        <a:spcAft>
                          <a:spcPts val="120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cs typeface="Arial" charset="0"/>
                        </a:rPr>
                        <a:t>Raiffeisen Centrobank AG</a:t>
                      </a:r>
                    </a:p>
                  </a:txBody>
                  <a:tcPr marL="103330" marR="103330" marT="48726" marB="48726"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521710">
                <a:tc v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Calibri" pitchFamily="34" charset="0"/>
                        <a:cs typeface="Arial" charset="0"/>
                      </a:endParaRPr>
                    </a:p>
                  </a:txBody>
                  <a:tcPr marL="103330" marR="103330" marT="48726" marB="48726"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v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Calibri" pitchFamily="34" charset="0"/>
                        <a:cs typeface="Arial" charset="0"/>
                      </a:endParaRPr>
                    </a:p>
                  </a:txBody>
                  <a:tcPr marL="103330" marR="103330" marT="48726" marB="48726"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Calibri" pitchFamily="34" charset="0"/>
                        <a:cs typeface="Arial" charset="0"/>
                      </a:endParaRPr>
                    </a:p>
                  </a:txBody>
                  <a:tcPr marL="103330" marR="103330" marT="48726" marB="48726"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1200"/>
                        </a:spcBef>
                        <a:spcAft>
                          <a:spcPts val="120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cs typeface="Arial" charset="0"/>
                        </a:rPr>
                        <a:t>IP Intercapital Markets AD </a:t>
                      </a:r>
                    </a:p>
                  </a:txBody>
                  <a:tcPr marL="103330" marR="103330" marT="48726" marB="48726"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400804">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Calibri" pitchFamily="34" charset="0"/>
                        <a:cs typeface="Arial" charset="0"/>
                      </a:endParaRPr>
                    </a:p>
                  </a:txBody>
                  <a:tcPr marL="103330" marR="103330" marT="48726" marB="48726"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100000"/>
                        </a:lnSpc>
                        <a:spcBef>
                          <a:spcPts val="1200"/>
                        </a:spcBef>
                        <a:spcAft>
                          <a:spcPts val="1200"/>
                        </a:spcAft>
                        <a:buClr>
                          <a:srgbClr val="003366"/>
                        </a:buClr>
                        <a:buSzPct val="130000"/>
                        <a:buFontTx/>
                        <a:buNone/>
                        <a:tabLst/>
                      </a:pPr>
                      <a:r>
                        <a:rPr kumimoji="0" lang="en-US" sz="1100" b="0" i="0" u="none" strike="noStrike" cap="none" normalizeH="0" baseline="0" dirty="0" smtClean="0">
                          <a:ln>
                            <a:noFill/>
                          </a:ln>
                          <a:solidFill>
                            <a:schemeClr val="tx1"/>
                          </a:solidFill>
                          <a:effectLst/>
                          <a:latin typeface="Calibri" pitchFamily="34" charset="0"/>
                          <a:cs typeface="Arial" charset="0"/>
                        </a:rPr>
                        <a:t>Concorde Securities Ltd</a:t>
                      </a:r>
                      <a:r>
                        <a:rPr kumimoji="0" lang="pl-PL" sz="1100" b="0" i="0" u="none" strike="noStrike" cap="none" normalizeH="0" baseline="0" dirty="0" smtClean="0">
                          <a:ln>
                            <a:noFill/>
                          </a:ln>
                          <a:solidFill>
                            <a:schemeClr val="tx1"/>
                          </a:solidFill>
                          <a:effectLst/>
                          <a:latin typeface="Calibri" pitchFamily="34" charset="0"/>
                          <a:cs typeface="Arial" charset="0"/>
                        </a:rPr>
                        <a:t>, </a:t>
                      </a:r>
                      <a:r>
                        <a:rPr kumimoji="0" lang="en-US" sz="1100" b="0" i="0" u="none" strike="noStrike" cap="none" normalizeH="0" baseline="0" dirty="0" err="1" smtClean="0">
                          <a:ln>
                            <a:noFill/>
                          </a:ln>
                          <a:solidFill>
                            <a:schemeClr val="tx1"/>
                          </a:solidFill>
                          <a:effectLst/>
                          <a:latin typeface="Calibri" pitchFamily="34" charset="0"/>
                          <a:cs typeface="Arial" charset="0"/>
                        </a:rPr>
                        <a:t>Equilor</a:t>
                      </a:r>
                      <a:r>
                        <a:rPr kumimoji="0" lang="en-US" sz="1100" b="0" i="0" u="none" strike="noStrike" cap="none" normalizeH="0" baseline="0" dirty="0" smtClean="0">
                          <a:ln>
                            <a:noFill/>
                          </a:ln>
                          <a:solidFill>
                            <a:schemeClr val="tx1"/>
                          </a:solidFill>
                          <a:effectLst/>
                          <a:latin typeface="Calibri" pitchFamily="34" charset="0"/>
                          <a:cs typeface="Arial" charset="0"/>
                        </a:rPr>
                        <a:t> Investment </a:t>
                      </a:r>
                    </a:p>
                  </a:txBody>
                  <a:tcPr marL="103330" marR="103330" marT="48726" marB="48726"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Calibri" pitchFamily="34" charset="0"/>
                        <a:cs typeface="Arial" charset="0"/>
                      </a:endParaRPr>
                    </a:p>
                  </a:txBody>
                  <a:tcPr marL="103330" marR="103330" marT="48726" marB="48726"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100000"/>
                        </a:lnSpc>
                        <a:spcBef>
                          <a:spcPts val="1200"/>
                        </a:spcBef>
                        <a:spcAft>
                          <a:spcPts val="1200"/>
                        </a:spcAft>
                        <a:buClr>
                          <a:srgbClr val="003366"/>
                        </a:buClr>
                        <a:buSzPct val="130000"/>
                        <a:buFontTx/>
                        <a:buNone/>
                        <a:tabLst/>
                      </a:pPr>
                      <a:r>
                        <a:rPr kumimoji="0" lang="en-US" sz="1100" b="0" i="0" u="none" strike="noStrike" cap="none" normalizeH="0" baseline="0" dirty="0" smtClean="0">
                          <a:ln>
                            <a:noFill/>
                          </a:ln>
                          <a:solidFill>
                            <a:srgbClr val="000000"/>
                          </a:solidFill>
                          <a:effectLst/>
                          <a:latin typeface="Calibri" pitchFamily="34" charset="0"/>
                          <a:cs typeface="Arial" charset="0"/>
                        </a:rPr>
                        <a:t>Renaissance Securities</a:t>
                      </a:r>
                      <a:r>
                        <a:rPr kumimoji="0" lang="pl-PL" sz="1100" b="0" i="0" u="none" strike="noStrike" cap="none" normalizeH="0" baseline="0" dirty="0" smtClean="0">
                          <a:ln>
                            <a:noFill/>
                          </a:ln>
                          <a:solidFill>
                            <a:srgbClr val="000000"/>
                          </a:solidFill>
                          <a:effectLst/>
                          <a:latin typeface="Calibri" pitchFamily="34" charset="0"/>
                          <a:cs typeface="Arial" charset="0"/>
                        </a:rPr>
                        <a:t>, </a:t>
                      </a:r>
                      <a:r>
                        <a:rPr kumimoji="0" lang="en-US" sz="1100" b="0" i="0" u="none" strike="noStrike" cap="none" normalizeH="0" baseline="0" dirty="0" smtClean="0">
                          <a:ln>
                            <a:noFill/>
                          </a:ln>
                          <a:solidFill>
                            <a:srgbClr val="000000"/>
                          </a:solidFill>
                          <a:effectLst/>
                          <a:latin typeface="Calibri" pitchFamily="34" charset="0"/>
                          <a:cs typeface="Arial" charset="0"/>
                        </a:rPr>
                        <a:t>Dragon Capital</a:t>
                      </a:r>
                      <a:r>
                        <a:rPr kumimoji="0" lang="pl-PL" sz="1100" b="0" i="0" u="none" strike="noStrike" cap="none" normalizeH="0" baseline="0" dirty="0" smtClean="0">
                          <a:ln>
                            <a:noFill/>
                          </a:ln>
                          <a:solidFill>
                            <a:srgbClr val="000000"/>
                          </a:solidFill>
                          <a:effectLst/>
                          <a:latin typeface="Calibri" pitchFamily="34" charset="0"/>
                          <a:cs typeface="Arial" charset="0"/>
                        </a:rPr>
                        <a:t>, SIB (Cyprus) Ltd. </a:t>
                      </a:r>
                      <a:endParaRPr kumimoji="0" lang="en-US" sz="1100" b="0" i="0" u="none" strike="noStrike" cap="none" normalizeH="0" baseline="0" dirty="0" smtClean="0">
                        <a:ln>
                          <a:noFill/>
                        </a:ln>
                        <a:solidFill>
                          <a:srgbClr val="000000"/>
                        </a:solidFill>
                        <a:effectLst/>
                        <a:latin typeface="Calibri" pitchFamily="34" charset="0"/>
                        <a:cs typeface="Arial" charset="0"/>
                      </a:endParaRPr>
                    </a:p>
                  </a:txBody>
                  <a:tcPr marL="103330" marR="103330" marT="48726" marB="48726"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42139">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Calibri" pitchFamily="34" charset="0"/>
                        <a:cs typeface="Arial" charset="0"/>
                      </a:endParaRPr>
                    </a:p>
                  </a:txBody>
                  <a:tcPr marL="103330" marR="103330" marT="48726" marB="48726"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1200"/>
                        </a:spcBef>
                        <a:spcAft>
                          <a:spcPts val="1200"/>
                        </a:spcAft>
                        <a:buClrTx/>
                        <a:buSzTx/>
                        <a:buFontTx/>
                        <a:buNone/>
                        <a:tabLst/>
                      </a:pPr>
                      <a:r>
                        <a:rPr kumimoji="0" lang="pl-PL" sz="1100" b="0" i="0" u="none" strike="noStrike" cap="none" normalizeH="0" baseline="0" dirty="0" smtClean="0">
                          <a:ln>
                            <a:noFill/>
                          </a:ln>
                          <a:solidFill>
                            <a:schemeClr val="tx1"/>
                          </a:solidFill>
                          <a:effectLst/>
                          <a:latin typeface="Calibri" pitchFamily="34" charset="0"/>
                          <a:cs typeface="Arial" charset="0"/>
                        </a:rPr>
                        <a:t>ING Bank NV </a:t>
                      </a:r>
                      <a:endParaRPr kumimoji="0" lang="en-US" sz="1100" b="0" i="0" u="none" strike="noStrike" cap="none" normalizeH="0" baseline="0" dirty="0" smtClean="0">
                        <a:ln>
                          <a:noFill/>
                        </a:ln>
                        <a:solidFill>
                          <a:schemeClr val="tx1"/>
                        </a:solidFill>
                        <a:effectLst/>
                        <a:latin typeface="Calibri" pitchFamily="34" charset="0"/>
                        <a:cs typeface="Arial" charset="0"/>
                      </a:endParaRPr>
                    </a:p>
                  </a:txBody>
                  <a:tcPr marL="103330" marR="103330" marT="48726" marB="48726"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Calibri" pitchFamily="34" charset="0"/>
                        <a:cs typeface="Arial" charset="0"/>
                      </a:endParaRPr>
                    </a:p>
                  </a:txBody>
                  <a:tcPr marL="103330" marR="103330" marT="48726" marB="48726"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1200"/>
                        </a:spcBef>
                        <a:spcAft>
                          <a:spcPts val="120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cs typeface="Arial" charset="0"/>
                        </a:rPr>
                        <a:t>Wood &amp; </a:t>
                      </a:r>
                      <a:r>
                        <a:rPr kumimoji="0" lang="en-US" sz="1100" b="0" i="0" u="none" strike="noStrike" cap="none" normalizeH="0" baseline="0" dirty="0" err="1" smtClean="0">
                          <a:ln>
                            <a:noFill/>
                          </a:ln>
                          <a:solidFill>
                            <a:schemeClr val="tx1"/>
                          </a:solidFill>
                          <a:effectLst/>
                          <a:latin typeface="Calibri" pitchFamily="34" charset="0"/>
                          <a:cs typeface="Arial" charset="0"/>
                        </a:rPr>
                        <a:t>Compan</a:t>
                      </a:r>
                      <a:r>
                        <a:rPr kumimoji="0" lang="pl-PL" sz="1100" b="0" i="0" u="none" strike="noStrike" cap="none" normalizeH="0" baseline="0" dirty="0" smtClean="0">
                          <a:ln>
                            <a:noFill/>
                          </a:ln>
                          <a:solidFill>
                            <a:schemeClr val="tx1"/>
                          </a:solidFill>
                          <a:effectLst/>
                          <a:latin typeface="Calibri" pitchFamily="34" charset="0"/>
                          <a:cs typeface="Arial" charset="0"/>
                        </a:rPr>
                        <a:t>y, </a:t>
                      </a:r>
                      <a:r>
                        <a:rPr kumimoji="0" lang="en-US" sz="1100" b="0" i="0" u="none" strike="noStrike" cap="none" normalizeH="0" baseline="0" dirty="0" smtClean="0">
                          <a:ln>
                            <a:noFill/>
                          </a:ln>
                          <a:solidFill>
                            <a:schemeClr val="tx1"/>
                          </a:solidFill>
                          <a:effectLst/>
                          <a:latin typeface="Calibri" pitchFamily="34" charset="0"/>
                          <a:cs typeface="Arial" charset="0"/>
                        </a:rPr>
                        <a:t>Cyrrus</a:t>
                      </a:r>
                      <a:r>
                        <a:rPr kumimoji="0" lang="pl-PL" sz="1100" b="0" i="0" u="none" strike="noStrike" cap="none" normalizeH="0" baseline="0" dirty="0" smtClean="0">
                          <a:ln>
                            <a:noFill/>
                          </a:ln>
                          <a:solidFill>
                            <a:schemeClr val="tx1"/>
                          </a:solidFill>
                          <a:effectLst/>
                          <a:latin typeface="Calibri" pitchFamily="34" charset="0"/>
                          <a:cs typeface="Arial" charset="0"/>
                        </a:rPr>
                        <a:t>, Fio Banka </a:t>
                      </a:r>
                      <a:endParaRPr kumimoji="0" lang="en-US" sz="1100" b="0" i="0" u="none" strike="noStrike" cap="none" normalizeH="0" baseline="0" dirty="0" smtClean="0">
                        <a:ln>
                          <a:noFill/>
                        </a:ln>
                        <a:solidFill>
                          <a:schemeClr val="tx1"/>
                        </a:solidFill>
                        <a:effectLst/>
                        <a:latin typeface="Calibri" pitchFamily="34" charset="0"/>
                        <a:cs typeface="Arial" charset="0"/>
                      </a:endParaRPr>
                    </a:p>
                  </a:txBody>
                  <a:tcPr marL="103330" marR="103330" marT="48726" marB="48726"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421219">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Calibri" pitchFamily="34" charset="0"/>
                        <a:cs typeface="Arial" charset="0"/>
                      </a:endParaRPr>
                    </a:p>
                  </a:txBody>
                  <a:tcPr marL="103330" marR="103330" marT="48726" marB="48726"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1200"/>
                        </a:spcBef>
                        <a:spcAft>
                          <a:spcPts val="120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cs typeface="Arial" charset="0"/>
                        </a:rPr>
                        <a:t>Orion Securities</a:t>
                      </a:r>
                    </a:p>
                  </a:txBody>
                  <a:tcPr marL="103330" marR="103330" marT="48726" marB="48726"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Calibri" pitchFamily="34" charset="0"/>
                        <a:cs typeface="Arial" charset="0"/>
                      </a:endParaRPr>
                    </a:p>
                  </a:txBody>
                  <a:tcPr marL="103330" marR="103330" marT="48726" marB="48726"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1200"/>
                        </a:spcBef>
                        <a:spcAft>
                          <a:spcPts val="120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cs typeface="Arial" charset="0"/>
                        </a:rPr>
                        <a:t>Societe Generale SA</a:t>
                      </a:r>
                      <a:r>
                        <a:rPr kumimoji="0" lang="pl-PL" sz="1100" b="0" i="0" u="none" strike="noStrike" cap="none" normalizeH="0" baseline="0" dirty="0" smtClean="0">
                          <a:ln>
                            <a:noFill/>
                          </a:ln>
                          <a:solidFill>
                            <a:schemeClr val="tx1"/>
                          </a:solidFill>
                          <a:effectLst/>
                          <a:latin typeface="Calibri" pitchFamily="34" charset="0"/>
                          <a:cs typeface="Arial" charset="0"/>
                        </a:rPr>
                        <a:t>, </a:t>
                      </a:r>
                      <a:r>
                        <a:rPr kumimoji="0" lang="en-US" sz="1100" b="0" i="0" u="none" strike="noStrike" cap="none" normalizeH="0" baseline="0" dirty="0" smtClean="0">
                          <a:ln>
                            <a:noFill/>
                          </a:ln>
                          <a:solidFill>
                            <a:schemeClr val="tx1"/>
                          </a:solidFill>
                          <a:effectLst/>
                          <a:latin typeface="Calibri" pitchFamily="34" charset="0"/>
                          <a:cs typeface="Arial" charset="0"/>
                        </a:rPr>
                        <a:t>BNP Paribas Arbitrage SNC</a:t>
                      </a:r>
                    </a:p>
                  </a:txBody>
                  <a:tcPr marL="103330" marR="103330" marT="48726" marB="48726"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445399">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Calibri" pitchFamily="34" charset="0"/>
                        <a:cs typeface="Arial" charset="0"/>
                      </a:endParaRPr>
                    </a:p>
                  </a:txBody>
                  <a:tcPr marL="103330" marR="103330" marT="48726" marB="48726"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1200"/>
                        </a:spcBef>
                        <a:spcAft>
                          <a:spcPts val="1200"/>
                        </a:spcAft>
                        <a:buClrTx/>
                        <a:buSzTx/>
                        <a:buFontTx/>
                        <a:buNone/>
                        <a:tabLst/>
                      </a:pPr>
                      <a:r>
                        <a:rPr kumimoji="0" lang="en-US" sz="1100" b="0" i="0" u="none" strike="noStrike" cap="none" normalizeH="0" baseline="0" dirty="0" err="1" smtClean="0">
                          <a:ln>
                            <a:noFill/>
                          </a:ln>
                          <a:solidFill>
                            <a:schemeClr val="tx1"/>
                          </a:solidFill>
                          <a:effectLst/>
                          <a:latin typeface="Calibri" pitchFamily="34" charset="0"/>
                          <a:cs typeface="Arial" charset="0"/>
                        </a:rPr>
                        <a:t>Neonet</a:t>
                      </a:r>
                      <a:r>
                        <a:rPr kumimoji="0" lang="en-US" sz="1100" b="0" i="0" u="none" strike="noStrike" cap="none" normalizeH="0" baseline="0" dirty="0" smtClean="0">
                          <a:ln>
                            <a:noFill/>
                          </a:ln>
                          <a:solidFill>
                            <a:schemeClr val="tx1"/>
                          </a:solidFill>
                          <a:effectLst/>
                          <a:latin typeface="Calibri" pitchFamily="34" charset="0"/>
                          <a:cs typeface="Arial" charset="0"/>
                        </a:rPr>
                        <a:t> Securities AB </a:t>
                      </a:r>
                    </a:p>
                  </a:txBody>
                  <a:tcPr marL="103330" marR="103330" marT="48726" marB="48726"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Calibri" pitchFamily="34" charset="0"/>
                        <a:cs typeface="Arial" charset="0"/>
                      </a:endParaRPr>
                    </a:p>
                  </a:txBody>
                  <a:tcPr marL="103330" marR="103330" marT="48726" marB="48726"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1200"/>
                        </a:spcBef>
                        <a:spcAft>
                          <a:spcPts val="1200"/>
                        </a:spcAft>
                        <a:buClrTx/>
                        <a:buSzTx/>
                        <a:buFontTx/>
                        <a:buNone/>
                        <a:tabLst/>
                        <a:defRPr/>
                      </a:pPr>
                      <a:r>
                        <a:rPr kumimoji="0" lang="en-US" sz="1100" b="0" i="0" u="none" strike="noStrike" cap="none" normalizeH="0" baseline="0" dirty="0" err="1" smtClean="0">
                          <a:ln>
                            <a:noFill/>
                          </a:ln>
                          <a:solidFill>
                            <a:schemeClr val="tx1"/>
                          </a:solidFill>
                          <a:effectLst/>
                          <a:latin typeface="Calibri" pitchFamily="34" charset="0"/>
                          <a:cs typeface="Arial" charset="0"/>
                        </a:rPr>
                        <a:t>UniCredit</a:t>
                      </a:r>
                      <a:r>
                        <a:rPr kumimoji="0" lang="en-US" sz="1100" b="0" i="0" u="none" strike="noStrike" cap="none" normalizeH="0" baseline="0" dirty="0" smtClean="0">
                          <a:ln>
                            <a:noFill/>
                          </a:ln>
                          <a:solidFill>
                            <a:schemeClr val="tx1"/>
                          </a:solidFill>
                          <a:effectLst/>
                          <a:latin typeface="Calibri" pitchFamily="34" charset="0"/>
                          <a:cs typeface="Arial" charset="0"/>
                        </a:rPr>
                        <a:t> Bank AG</a:t>
                      </a:r>
                    </a:p>
                  </a:txBody>
                  <a:tcPr marL="103330" marR="103330" marT="48726" marB="48726"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bl>
          </a:graphicData>
        </a:graphic>
      </p:graphicFrame>
      <p:pic>
        <p:nvPicPr>
          <p:cNvPr id="93" name="Picture 37" descr="Czech Republic copy"/>
          <p:cNvPicPr>
            <a:picLocks noChangeAspect="1" noChangeArrowheads="1"/>
          </p:cNvPicPr>
          <p:nvPr/>
        </p:nvPicPr>
        <p:blipFill>
          <a:blip r:embed="rId2" cstate="print"/>
          <a:srcRect/>
          <a:stretch>
            <a:fillRect/>
          </a:stretch>
        </p:blipFill>
        <p:spPr bwMode="auto">
          <a:xfrm>
            <a:off x="5238527" y="5992933"/>
            <a:ext cx="826599" cy="253780"/>
          </a:xfrm>
          <a:prstGeom prst="rect">
            <a:avLst/>
          </a:prstGeom>
          <a:noFill/>
          <a:ln w="9525">
            <a:noFill/>
            <a:miter lim="800000"/>
            <a:headEnd/>
            <a:tailEnd/>
          </a:ln>
        </p:spPr>
      </p:pic>
      <p:pic>
        <p:nvPicPr>
          <p:cNvPr id="94" name="Picture 32" descr="Cyprus copy"/>
          <p:cNvPicPr>
            <a:picLocks noChangeAspect="1" noChangeArrowheads="1"/>
          </p:cNvPicPr>
          <p:nvPr/>
        </p:nvPicPr>
        <p:blipFill>
          <a:blip r:embed="rId3" cstate="print"/>
          <a:srcRect/>
          <a:stretch>
            <a:fillRect/>
          </a:stretch>
        </p:blipFill>
        <p:spPr bwMode="auto">
          <a:xfrm>
            <a:off x="5238527" y="5598641"/>
            <a:ext cx="826599" cy="243628"/>
          </a:xfrm>
          <a:prstGeom prst="rect">
            <a:avLst/>
          </a:prstGeom>
          <a:noFill/>
          <a:ln w="9525">
            <a:noFill/>
            <a:miter lim="800000"/>
            <a:headEnd/>
            <a:tailEnd/>
          </a:ln>
        </p:spPr>
      </p:pic>
      <p:pic>
        <p:nvPicPr>
          <p:cNvPr id="95" name="Picture 11" descr="Bulgaria copy"/>
          <p:cNvPicPr>
            <a:picLocks noChangeAspect="1" noChangeArrowheads="1"/>
          </p:cNvPicPr>
          <p:nvPr/>
        </p:nvPicPr>
        <p:blipFill>
          <a:blip r:embed="rId4" cstate="print"/>
          <a:srcRect/>
          <a:stretch>
            <a:fillRect/>
          </a:stretch>
        </p:blipFill>
        <p:spPr bwMode="auto">
          <a:xfrm>
            <a:off x="5238527" y="5150831"/>
            <a:ext cx="826599" cy="231786"/>
          </a:xfrm>
          <a:prstGeom prst="rect">
            <a:avLst/>
          </a:prstGeom>
          <a:noFill/>
          <a:ln w="9525">
            <a:noFill/>
            <a:miter lim="800000"/>
            <a:headEnd/>
            <a:tailEnd/>
          </a:ln>
        </p:spPr>
      </p:pic>
      <p:pic>
        <p:nvPicPr>
          <p:cNvPr id="96" name="Picture 19" descr="Austria copy"/>
          <p:cNvPicPr>
            <a:picLocks noChangeAspect="1" noChangeArrowheads="1"/>
          </p:cNvPicPr>
          <p:nvPr/>
        </p:nvPicPr>
        <p:blipFill>
          <a:blip r:embed="rId5" cstate="print"/>
          <a:srcRect/>
          <a:stretch>
            <a:fillRect/>
          </a:stretch>
        </p:blipFill>
        <p:spPr bwMode="auto">
          <a:xfrm>
            <a:off x="5238527" y="4775215"/>
            <a:ext cx="826599" cy="243628"/>
          </a:xfrm>
          <a:prstGeom prst="rect">
            <a:avLst/>
          </a:prstGeom>
          <a:noFill/>
          <a:ln w="9525">
            <a:noFill/>
            <a:miter lim="800000"/>
            <a:headEnd/>
            <a:tailEnd/>
          </a:ln>
        </p:spPr>
      </p:pic>
      <p:pic>
        <p:nvPicPr>
          <p:cNvPr id="99" name="Picture 68" descr="France copy"/>
          <p:cNvPicPr>
            <a:picLocks noChangeAspect="1" noChangeArrowheads="1"/>
          </p:cNvPicPr>
          <p:nvPr/>
        </p:nvPicPr>
        <p:blipFill>
          <a:blip r:embed="rId6" cstate="print"/>
          <a:srcRect/>
          <a:stretch>
            <a:fillRect/>
          </a:stretch>
        </p:blipFill>
        <p:spPr bwMode="auto">
          <a:xfrm>
            <a:off x="5238527" y="6363125"/>
            <a:ext cx="826599" cy="243628"/>
          </a:xfrm>
          <a:prstGeom prst="rect">
            <a:avLst/>
          </a:prstGeom>
          <a:noFill/>
          <a:ln w="9525">
            <a:noFill/>
            <a:miter lim="800000"/>
            <a:headEnd/>
            <a:tailEnd/>
          </a:ln>
        </p:spPr>
      </p:pic>
      <p:pic>
        <p:nvPicPr>
          <p:cNvPr id="100" name="Picture 1090" descr="Germany copy"/>
          <p:cNvPicPr>
            <a:picLocks noChangeAspect="1" noChangeArrowheads="1"/>
          </p:cNvPicPr>
          <p:nvPr/>
        </p:nvPicPr>
        <p:blipFill>
          <a:blip r:embed="rId7" cstate="print"/>
          <a:srcRect/>
          <a:stretch>
            <a:fillRect/>
          </a:stretch>
        </p:blipFill>
        <p:spPr bwMode="auto">
          <a:xfrm>
            <a:off x="5209515" y="6848853"/>
            <a:ext cx="894997" cy="261956"/>
          </a:xfrm>
          <a:prstGeom prst="rect">
            <a:avLst/>
          </a:prstGeom>
          <a:noFill/>
          <a:ln w="9525">
            <a:noFill/>
            <a:miter lim="800000"/>
            <a:headEnd/>
            <a:tailEnd/>
          </a:ln>
        </p:spPr>
      </p:pic>
      <p:sp>
        <p:nvSpPr>
          <p:cNvPr id="106" name="Prostokąt 5"/>
          <p:cNvSpPr>
            <a:spLocks noChangeArrowheads="1"/>
          </p:cNvSpPr>
          <p:nvPr/>
        </p:nvSpPr>
        <p:spPr bwMode="auto">
          <a:xfrm>
            <a:off x="1" y="4324059"/>
            <a:ext cx="4931373" cy="328010"/>
          </a:xfrm>
          <a:prstGeom prst="rect">
            <a:avLst/>
          </a:prstGeom>
          <a:noFill/>
          <a:ln w="25400" algn="ctr">
            <a:noFill/>
            <a:miter lim="800000"/>
            <a:headEnd/>
            <a:tailEnd/>
          </a:ln>
        </p:spPr>
        <p:txBody>
          <a:bodyPr lIns="100698" tIns="50349" rIns="100698" bIns="50349" anchor="ctr"/>
          <a:lstStyle/>
          <a:p>
            <a:pPr indent="-377621" algn="ctr" eaLnBrk="0" hangingPunct="0">
              <a:spcBef>
                <a:spcPct val="20000"/>
              </a:spcBef>
              <a:buClr>
                <a:srgbClr val="003399"/>
              </a:buClr>
              <a:buSzPct val="100000"/>
              <a:defRPr/>
            </a:pPr>
            <a:endParaRPr lang="en-US" sz="1500" b="1" dirty="0"/>
          </a:p>
        </p:txBody>
      </p:sp>
      <p:pic>
        <p:nvPicPr>
          <p:cNvPr id="107" name="Picture 32" descr="Hungary copy"/>
          <p:cNvPicPr>
            <a:picLocks noChangeAspect="1" noChangeArrowheads="1"/>
          </p:cNvPicPr>
          <p:nvPr/>
        </p:nvPicPr>
        <p:blipFill>
          <a:blip r:embed="rId8" cstate="print"/>
          <a:srcRect/>
          <a:stretch>
            <a:fillRect/>
          </a:stretch>
        </p:blipFill>
        <p:spPr bwMode="auto">
          <a:xfrm>
            <a:off x="197971" y="5632893"/>
            <a:ext cx="826599" cy="253780"/>
          </a:xfrm>
          <a:prstGeom prst="rect">
            <a:avLst/>
          </a:prstGeom>
          <a:noFill/>
          <a:ln w="9525">
            <a:noFill/>
            <a:miter lim="800000"/>
            <a:headEnd/>
            <a:tailEnd/>
          </a:ln>
        </p:spPr>
      </p:pic>
      <p:pic>
        <p:nvPicPr>
          <p:cNvPr id="108" name="Picture 32" descr="Lithuania copy"/>
          <p:cNvPicPr>
            <a:picLocks noChangeAspect="1" noChangeArrowheads="1"/>
          </p:cNvPicPr>
          <p:nvPr/>
        </p:nvPicPr>
        <p:blipFill>
          <a:blip r:embed="rId9" cstate="print"/>
          <a:srcRect/>
          <a:stretch>
            <a:fillRect/>
          </a:stretch>
        </p:blipFill>
        <p:spPr bwMode="auto">
          <a:xfrm>
            <a:off x="197972" y="6445289"/>
            <a:ext cx="826597" cy="233477"/>
          </a:xfrm>
          <a:prstGeom prst="rect">
            <a:avLst/>
          </a:prstGeom>
          <a:noFill/>
          <a:ln w="9525">
            <a:noFill/>
            <a:miter lim="800000"/>
            <a:headEnd/>
            <a:tailEnd/>
          </a:ln>
        </p:spPr>
      </p:pic>
      <p:pic>
        <p:nvPicPr>
          <p:cNvPr id="109" name="Picture 4" descr="Sweden-white"/>
          <p:cNvPicPr>
            <a:picLocks noChangeAspect="1" noChangeArrowheads="1"/>
          </p:cNvPicPr>
          <p:nvPr/>
        </p:nvPicPr>
        <p:blipFill>
          <a:blip r:embed="rId10" cstate="print"/>
          <a:srcRect/>
          <a:stretch>
            <a:fillRect/>
          </a:stretch>
        </p:blipFill>
        <p:spPr bwMode="auto">
          <a:xfrm>
            <a:off x="197971" y="6865489"/>
            <a:ext cx="826599" cy="245320"/>
          </a:xfrm>
          <a:prstGeom prst="rect">
            <a:avLst/>
          </a:prstGeom>
          <a:noFill/>
          <a:ln w="9525">
            <a:noFill/>
            <a:miter lim="800000"/>
            <a:headEnd/>
            <a:tailEnd/>
          </a:ln>
        </p:spPr>
      </p:pic>
      <p:pic>
        <p:nvPicPr>
          <p:cNvPr id="110" name="Picture 3" descr="UnitedKingdom-white"/>
          <p:cNvPicPr>
            <a:picLocks noChangeAspect="1" noChangeArrowheads="1"/>
          </p:cNvPicPr>
          <p:nvPr/>
        </p:nvPicPr>
        <p:blipFill>
          <a:blip r:embed="rId11" cstate="print"/>
          <a:srcRect/>
          <a:stretch>
            <a:fillRect/>
          </a:stretch>
        </p:blipFill>
        <p:spPr bwMode="auto">
          <a:xfrm>
            <a:off x="197967" y="5009211"/>
            <a:ext cx="772944" cy="229395"/>
          </a:xfrm>
          <a:prstGeom prst="rect">
            <a:avLst/>
          </a:prstGeom>
          <a:noFill/>
          <a:ln w="9525">
            <a:noFill/>
            <a:miter lim="800000"/>
            <a:headEnd/>
            <a:tailEnd/>
          </a:ln>
        </p:spPr>
      </p:pic>
      <p:pic>
        <p:nvPicPr>
          <p:cNvPr id="111" name="Obraz 110" descr="flaga holandii.bmp"/>
          <p:cNvPicPr>
            <a:picLocks noChangeAspect="1"/>
          </p:cNvPicPr>
          <p:nvPr/>
        </p:nvPicPr>
        <p:blipFill>
          <a:blip r:embed="rId12" cstate="print"/>
          <a:stretch>
            <a:fillRect/>
          </a:stretch>
        </p:blipFill>
        <p:spPr>
          <a:xfrm>
            <a:off x="172664" y="6058269"/>
            <a:ext cx="961384" cy="260457"/>
          </a:xfrm>
          <a:prstGeom prst="rtTriangle">
            <a:avLst/>
          </a:prstGeom>
        </p:spPr>
      </p:pic>
      <p:sp>
        <p:nvSpPr>
          <p:cNvPr id="112" name="Text Box 133"/>
          <p:cNvSpPr txBox="1">
            <a:spLocks noChangeArrowheads="1"/>
          </p:cNvSpPr>
          <p:nvPr/>
        </p:nvSpPr>
        <p:spPr bwMode="auto">
          <a:xfrm>
            <a:off x="202855" y="4427582"/>
            <a:ext cx="9284144" cy="306969"/>
          </a:xfrm>
          <a:prstGeom prst="rect">
            <a:avLst/>
          </a:prstGeom>
          <a:solidFill>
            <a:srgbClr val="296AA4"/>
          </a:solidFill>
          <a:ln w="9525">
            <a:solidFill>
              <a:schemeClr val="bg2"/>
            </a:solidFill>
            <a:miter lim="800000"/>
            <a:headEnd/>
            <a:tailEnd/>
          </a:ln>
        </p:spPr>
        <p:txBody>
          <a:bodyPr lIns="100652" tIns="50327" rIns="100652" bIns="50327" anchor="ctr"/>
          <a:lstStyle/>
          <a:p>
            <a:pPr indent="-377621" eaLnBrk="0" hangingPunct="0">
              <a:spcBef>
                <a:spcPct val="20000"/>
              </a:spcBef>
              <a:buClr>
                <a:srgbClr val="003399"/>
              </a:buClr>
              <a:buSzPct val="100000"/>
              <a:defRPr/>
            </a:pPr>
            <a:r>
              <a:rPr lang="en-US" sz="1600" b="1" dirty="0" smtClean="0">
                <a:solidFill>
                  <a:schemeClr val="bg1"/>
                </a:solidFill>
              </a:rPr>
              <a:t>32 local + 26 foreign brokerage houses operating on the WSE (exchange members) from 11 countries</a:t>
            </a:r>
            <a:endParaRPr lang="en-US" sz="1600" b="1" dirty="0">
              <a:solidFill>
                <a:schemeClr val="bg1"/>
              </a:solidFill>
            </a:endParaRPr>
          </a:p>
        </p:txBody>
      </p:sp>
      <p:sp>
        <p:nvSpPr>
          <p:cNvPr id="97" name="Tytuł 1"/>
          <p:cNvSpPr txBox="1">
            <a:spLocks/>
          </p:cNvSpPr>
          <p:nvPr/>
        </p:nvSpPr>
        <p:spPr>
          <a:xfrm>
            <a:off x="-1314191" y="6"/>
            <a:ext cx="7758807" cy="1023276"/>
          </a:xfrm>
          <a:prstGeom prst="rect">
            <a:avLst/>
          </a:prstGeom>
        </p:spPr>
        <p:txBody>
          <a:bodyPr lIns="91345" tIns="45672" rIns="91345" bIns="45672"/>
          <a:lstStyle/>
          <a:p>
            <a:pPr algn="ctr">
              <a:spcBef>
                <a:spcPct val="0"/>
              </a:spcBef>
              <a:defRPr/>
            </a:pPr>
            <a:r>
              <a:rPr lang="pl-PL" sz="4800" dirty="0" smtClean="0">
                <a:solidFill>
                  <a:srgbClr val="296AA4"/>
                </a:solidFill>
                <a:latin typeface="+mj-lt"/>
                <a:ea typeface="+mj-ea"/>
                <a:cs typeface="+mj-cs"/>
              </a:rPr>
              <a:t/>
            </a:r>
            <a:br>
              <a:rPr lang="pl-PL" sz="4800" dirty="0" smtClean="0">
                <a:solidFill>
                  <a:srgbClr val="296AA4"/>
                </a:solidFill>
                <a:latin typeface="+mj-lt"/>
                <a:ea typeface="+mj-ea"/>
                <a:cs typeface="+mj-cs"/>
              </a:rPr>
            </a:br>
            <a:r>
              <a:rPr lang="en-US" sz="4800" dirty="0" smtClean="0">
                <a:latin typeface="+mj-lt"/>
                <a:ea typeface="+mj-ea"/>
                <a:cs typeface="+mj-cs"/>
              </a:rPr>
              <a:t/>
            </a:r>
            <a:br>
              <a:rPr lang="en-US" sz="4800" dirty="0" smtClean="0">
                <a:latin typeface="+mj-lt"/>
                <a:ea typeface="+mj-ea"/>
                <a:cs typeface="+mj-cs"/>
              </a:rPr>
            </a:br>
            <a:endParaRPr lang="pl-PL" sz="4800" dirty="0">
              <a:latin typeface="+mj-lt"/>
              <a:ea typeface="+mj-ea"/>
              <a:cs typeface="+mj-cs"/>
            </a:endParaRPr>
          </a:p>
        </p:txBody>
      </p:sp>
      <p:sp>
        <p:nvSpPr>
          <p:cNvPr id="101" name="Tytuł 1"/>
          <p:cNvSpPr>
            <a:spLocks noGrp="1"/>
          </p:cNvSpPr>
          <p:nvPr>
            <p:ph type="title"/>
          </p:nvPr>
        </p:nvSpPr>
        <p:spPr>
          <a:xfrm>
            <a:off x="269976" y="6"/>
            <a:ext cx="8280920" cy="1023276"/>
          </a:xfrm>
        </p:spPr>
        <p:txBody>
          <a:bodyPr/>
          <a:lstStyle/>
          <a:p>
            <a:pPr algn="l">
              <a:defRPr/>
            </a:pPr>
            <a:r>
              <a:rPr lang="pl-PL" dirty="0" smtClean="0">
                <a:solidFill>
                  <a:srgbClr val="296AA4"/>
                </a:solidFill>
              </a:rPr>
              <a:t/>
            </a:r>
            <a:br>
              <a:rPr lang="pl-PL" dirty="0" smtClean="0">
                <a:solidFill>
                  <a:srgbClr val="296AA4"/>
                </a:solidFill>
              </a:rPr>
            </a:br>
            <a:r>
              <a:rPr lang="en-US" b="1" dirty="0" smtClean="0">
                <a:solidFill>
                  <a:srgbClr val="296AA4"/>
                </a:solidFill>
              </a:rPr>
              <a:t>WSE – entry ticket for full access to </a:t>
            </a:r>
            <a:r>
              <a:rPr lang="pl-PL" b="1" dirty="0" smtClean="0">
                <a:solidFill>
                  <a:srgbClr val="296AA4"/>
                </a:solidFill>
              </a:rPr>
              <a:t/>
            </a:r>
            <a:br>
              <a:rPr lang="pl-PL" b="1" dirty="0" smtClean="0">
                <a:solidFill>
                  <a:srgbClr val="296AA4"/>
                </a:solidFill>
              </a:rPr>
            </a:br>
            <a:r>
              <a:rPr lang="pl-PL" b="1" dirty="0" smtClean="0">
                <a:solidFill>
                  <a:srgbClr val="296AA4"/>
                </a:solidFill>
              </a:rPr>
              <a:t>	</a:t>
            </a:r>
            <a:r>
              <a:rPr lang="en-US" b="1" dirty="0" smtClean="0">
                <a:solidFill>
                  <a:srgbClr val="296AA4"/>
                </a:solidFill>
              </a:rPr>
              <a:t>capital markets</a:t>
            </a:r>
            <a:r>
              <a:rPr lang="en-US" dirty="0" smtClean="0"/>
              <a:t/>
            </a:r>
            <a:br>
              <a:rPr lang="en-US" dirty="0" smtClean="0"/>
            </a:br>
            <a:endParaRPr lang="pl-PL" dirty="0"/>
          </a:p>
        </p:txBody>
      </p:sp>
      <p:sp>
        <p:nvSpPr>
          <p:cNvPr id="102" name="Text Box 133"/>
          <p:cNvSpPr txBox="1">
            <a:spLocks noChangeArrowheads="1"/>
          </p:cNvSpPr>
          <p:nvPr/>
        </p:nvSpPr>
        <p:spPr bwMode="auto">
          <a:xfrm>
            <a:off x="197967" y="1350169"/>
            <a:ext cx="3745508" cy="405268"/>
          </a:xfrm>
          <a:prstGeom prst="rect">
            <a:avLst/>
          </a:prstGeom>
          <a:solidFill>
            <a:srgbClr val="296AA4"/>
          </a:solidFill>
          <a:ln w="9525">
            <a:solidFill>
              <a:schemeClr val="bg2"/>
            </a:solidFill>
            <a:miter lim="800000"/>
            <a:headEnd/>
            <a:tailEnd/>
          </a:ln>
        </p:spPr>
        <p:txBody>
          <a:bodyPr lIns="91304" tIns="45652" rIns="91304" bIns="45652" anchor="ctr"/>
          <a:lstStyle/>
          <a:p>
            <a:pPr algn="ctr" defTabSz="965778"/>
            <a:r>
              <a:rPr lang="en-US" sz="1600" b="1" dirty="0" smtClean="0">
                <a:solidFill>
                  <a:schemeClr val="bg1"/>
                </a:solidFill>
                <a:latin typeface="Calibri" pitchFamily="34" charset="0"/>
                <a:ea typeface="Osaka"/>
                <a:cs typeface="Osaka"/>
              </a:rPr>
              <a:t>Why Warsaw Stock Exchange?</a:t>
            </a:r>
            <a:endParaRPr lang="en-US" sz="1600" b="1" dirty="0">
              <a:solidFill>
                <a:schemeClr val="bg1"/>
              </a:solidFill>
              <a:latin typeface="Calibri" pitchFamily="34" charset="0"/>
              <a:ea typeface="Osaka"/>
              <a:cs typeface="Osaka"/>
            </a:endParaRPr>
          </a:p>
        </p:txBody>
      </p:sp>
      <p:sp>
        <p:nvSpPr>
          <p:cNvPr id="103" name="Prostokąt 102"/>
          <p:cNvSpPr/>
          <p:nvPr/>
        </p:nvSpPr>
        <p:spPr>
          <a:xfrm>
            <a:off x="197968" y="1710214"/>
            <a:ext cx="9577064" cy="2677559"/>
          </a:xfrm>
          <a:prstGeom prst="rect">
            <a:avLst/>
          </a:prstGeom>
        </p:spPr>
        <p:txBody>
          <a:bodyPr wrap="square" lIns="91345" tIns="45672" rIns="91345" bIns="45672">
            <a:spAutoFit/>
          </a:bodyPr>
          <a:lstStyle/>
          <a:p>
            <a:pPr marL="261998" indent="-261998" fontAlgn="base">
              <a:lnSpc>
                <a:spcPct val="150000"/>
              </a:lnSpc>
              <a:spcBef>
                <a:spcPct val="0"/>
              </a:spcBef>
              <a:buBlip>
                <a:blip r:embed="rId13"/>
              </a:buBlip>
              <a:tabLst>
                <a:tab pos="456722" algn="l"/>
              </a:tabLst>
            </a:pPr>
            <a:r>
              <a:rPr lang="en-US" sz="1600" dirty="0" smtClean="0">
                <a:latin typeface="Calibri" pitchFamily="34" charset="0"/>
                <a:ea typeface="Osaka"/>
                <a:cs typeface="Osaka"/>
              </a:rPr>
              <a:t>Favorable macroeconomic conditions – forecast of Polish GDP  growth in 2013 equals 1.8</a:t>
            </a:r>
            <a:r>
              <a:rPr lang="pl-PL" sz="1600" dirty="0" smtClean="0">
                <a:latin typeface="Calibri" pitchFamily="34" charset="0"/>
                <a:ea typeface="Osaka"/>
                <a:cs typeface="Osaka"/>
              </a:rPr>
              <a:t> %</a:t>
            </a:r>
            <a:r>
              <a:rPr lang="en-US" sz="1600" dirty="0" smtClean="0">
                <a:latin typeface="Calibri" pitchFamily="34" charset="0"/>
                <a:ea typeface="Osaka"/>
                <a:cs typeface="Osaka"/>
              </a:rPr>
              <a:t>, while EU27 average is 0.4</a:t>
            </a:r>
            <a:r>
              <a:rPr lang="pl-PL" sz="1600" dirty="0" smtClean="0">
                <a:latin typeface="Calibri" pitchFamily="34" charset="0"/>
                <a:ea typeface="Osaka"/>
                <a:cs typeface="Osaka"/>
              </a:rPr>
              <a:t>%</a:t>
            </a:r>
          </a:p>
          <a:p>
            <a:pPr marL="261998" indent="-261998" fontAlgn="base">
              <a:lnSpc>
                <a:spcPct val="150000"/>
              </a:lnSpc>
              <a:spcBef>
                <a:spcPct val="0"/>
              </a:spcBef>
              <a:buBlip>
                <a:blip r:embed="rId13"/>
              </a:buBlip>
              <a:tabLst>
                <a:tab pos="456722" algn="l"/>
              </a:tabLst>
            </a:pPr>
            <a:r>
              <a:rPr lang="en-US" sz="1600" dirty="0" smtClean="0">
                <a:latin typeface="Calibri" pitchFamily="34" charset="0"/>
                <a:cs typeface="Arial" pitchFamily="34" charset="0"/>
              </a:rPr>
              <a:t>Presence on the largest market in the CEE Region</a:t>
            </a:r>
            <a:endParaRPr lang="pl-PL" sz="1600" dirty="0" smtClean="0">
              <a:latin typeface="Calibri" pitchFamily="34" charset="0"/>
              <a:cs typeface="Arial" pitchFamily="34" charset="0"/>
            </a:endParaRPr>
          </a:p>
          <a:p>
            <a:pPr marL="261998" indent="-261998" fontAlgn="base">
              <a:lnSpc>
                <a:spcPct val="150000"/>
              </a:lnSpc>
              <a:spcBef>
                <a:spcPct val="0"/>
              </a:spcBef>
              <a:buBlip>
                <a:blip r:embed="rId13"/>
              </a:buBlip>
              <a:tabLst>
                <a:tab pos="456722" algn="l"/>
              </a:tabLst>
            </a:pPr>
            <a:r>
              <a:rPr lang="en-US" sz="1600" dirty="0" smtClean="0">
                <a:latin typeface="Calibri" pitchFamily="34" charset="0"/>
                <a:ea typeface="Osaka"/>
                <a:cs typeface="Osaka"/>
              </a:rPr>
              <a:t>Access to wide base of large institutional and retail investors</a:t>
            </a:r>
          </a:p>
          <a:p>
            <a:pPr marL="261998" indent="-261998" fontAlgn="base">
              <a:lnSpc>
                <a:spcPct val="150000"/>
              </a:lnSpc>
              <a:spcBef>
                <a:spcPct val="0"/>
              </a:spcBef>
              <a:buBlip>
                <a:blip r:embed="rId13"/>
              </a:buBlip>
              <a:tabLst>
                <a:tab pos="456722" algn="l"/>
              </a:tabLst>
            </a:pPr>
            <a:r>
              <a:rPr lang="en-US" sz="1600" dirty="0" smtClean="0">
                <a:latin typeface="Calibri" pitchFamily="34" charset="0"/>
              </a:rPr>
              <a:t>Recognition by international financial community operating on the WSE</a:t>
            </a:r>
            <a:endParaRPr lang="en-US" sz="1600" dirty="0" smtClean="0">
              <a:ea typeface="Osaka"/>
              <a:cs typeface="Osaka"/>
            </a:endParaRPr>
          </a:p>
          <a:p>
            <a:pPr marL="261998" indent="-261998" fontAlgn="base">
              <a:lnSpc>
                <a:spcPct val="150000"/>
              </a:lnSpc>
              <a:spcBef>
                <a:spcPct val="0"/>
              </a:spcBef>
              <a:buBlip>
                <a:blip r:embed="rId13"/>
              </a:buBlip>
              <a:tabLst>
                <a:tab pos="456722" algn="l"/>
              </a:tabLst>
            </a:pPr>
            <a:r>
              <a:rPr lang="en-US" sz="1600" dirty="0" smtClean="0">
                <a:latin typeface="Calibri" pitchFamily="34" charset="0"/>
                <a:ea typeface="Osaka"/>
                <a:cs typeface="Osaka"/>
              </a:rPr>
              <a:t>Receptive to foreign issuers – large companies and SMEs </a:t>
            </a:r>
          </a:p>
          <a:p>
            <a:pPr marL="261998" indent="-261998" fontAlgn="base">
              <a:lnSpc>
                <a:spcPct val="150000"/>
              </a:lnSpc>
              <a:spcBef>
                <a:spcPct val="0"/>
              </a:spcBef>
              <a:buBlip>
                <a:blip r:embed="rId13"/>
              </a:buBlip>
              <a:tabLst>
                <a:tab pos="456722" algn="l"/>
              </a:tabLst>
            </a:pPr>
            <a:r>
              <a:rPr lang="en-US" sz="1600" dirty="0" smtClean="0">
                <a:latin typeface="Calibri" pitchFamily="34" charset="0"/>
              </a:rPr>
              <a:t>Availability of other means of financing – debt  instruments (Catalyst)</a:t>
            </a:r>
            <a:endParaRPr lang="en-US" sz="1600" dirty="0" smtClean="0">
              <a:latin typeface="Calibri" pitchFamily="34" charset="0"/>
              <a:ea typeface="Osaka"/>
              <a:cs typeface="Osaka"/>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Łącznik prosty 7"/>
          <p:cNvCxnSpPr/>
          <p:nvPr/>
        </p:nvCxnSpPr>
        <p:spPr>
          <a:xfrm>
            <a:off x="4338588" y="4878561"/>
            <a:ext cx="5994450" cy="0"/>
          </a:xfrm>
          <a:prstGeom prst="line">
            <a:avLst/>
          </a:prstGeom>
          <a:ln w="158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0" name="Prostokąt 9"/>
          <p:cNvSpPr/>
          <p:nvPr/>
        </p:nvSpPr>
        <p:spPr>
          <a:xfrm>
            <a:off x="4374431" y="5094587"/>
            <a:ext cx="5544616" cy="2015892"/>
          </a:xfrm>
          <a:prstGeom prst="rect">
            <a:avLst/>
          </a:prstGeom>
        </p:spPr>
        <p:txBody>
          <a:bodyPr wrap="square" lIns="91396" tIns="45698" rIns="91396" bIns="45698">
            <a:spAutoFit/>
          </a:bodyPr>
          <a:lstStyle/>
          <a:p>
            <a:r>
              <a:rPr lang="pl-PL" sz="1300" dirty="0" err="1"/>
              <a:t>Disclaimer</a:t>
            </a:r>
            <a:endParaRPr lang="pl-PL" sz="1300" dirty="0"/>
          </a:p>
          <a:p>
            <a:r>
              <a:rPr lang="pl-PL" sz="800" dirty="0"/>
              <a:t> </a:t>
            </a:r>
          </a:p>
          <a:p>
            <a:r>
              <a:rPr lang="en-GB" sz="800" dirty="0"/>
              <a:t>This presentation has been prepared by </a:t>
            </a:r>
            <a:r>
              <a:rPr lang="en-GB" sz="800" dirty="0" err="1"/>
              <a:t>Giełda</a:t>
            </a:r>
            <a:r>
              <a:rPr lang="en-GB" sz="800" dirty="0"/>
              <a:t> </a:t>
            </a:r>
            <a:r>
              <a:rPr lang="en-GB" sz="800" dirty="0" err="1"/>
              <a:t>Papierów</a:t>
            </a:r>
            <a:r>
              <a:rPr lang="en-GB" sz="800" dirty="0"/>
              <a:t> </a:t>
            </a:r>
            <a:r>
              <a:rPr lang="en-GB" sz="800" dirty="0" err="1"/>
              <a:t>Wartościowych</a:t>
            </a:r>
            <a:r>
              <a:rPr lang="en-GB" sz="800" dirty="0"/>
              <a:t> w </a:t>
            </a:r>
            <a:r>
              <a:rPr lang="en-GB" sz="800" dirty="0" err="1"/>
              <a:t>Warszawie</a:t>
            </a:r>
            <a:r>
              <a:rPr lang="en-GB" sz="800" dirty="0"/>
              <a:t> S.A. (“Warsaw Stock Exchange”, “WSE” or “Company”) for its shareholders, analysts, and other contractors. This presentation has been prepared solely for information and is not an offer to buy or sell or a solicitation of an offer to buy or sell any securities or instruments. This presentation is not an investment recommendation or an offer to provide any services.</a:t>
            </a:r>
            <a:endParaRPr lang="en-US" sz="800" dirty="0"/>
          </a:p>
          <a:p>
            <a:r>
              <a:rPr lang="en-GB" sz="800" dirty="0"/>
              <a:t> </a:t>
            </a:r>
            <a:endParaRPr lang="en-US" sz="800" dirty="0"/>
          </a:p>
          <a:p>
            <a:r>
              <a:rPr lang="en-GB" sz="800" dirty="0"/>
              <a:t>All efforts have been made to present the data in this presentation; however, some data are derived from external sources and have not been independently verified. No warranty or representation can be given that information in this presentation is exhaustive or true.</a:t>
            </a:r>
            <a:endParaRPr lang="en-US" sz="800" dirty="0"/>
          </a:p>
          <a:p>
            <a:r>
              <a:rPr lang="en-GB" sz="800" dirty="0"/>
              <a:t> </a:t>
            </a:r>
            <a:endParaRPr lang="en-US" sz="800" dirty="0"/>
          </a:p>
          <a:p>
            <a:r>
              <a:rPr lang="en-GB" sz="800" dirty="0"/>
              <a:t>The WSE has no liability for any decisions made on the basis of any information or opinion in this presentation. The WSE informs that in order to obtain information about the Company reference should be made to periodic and current reports published in compliance with applicable provisions of Polish legislation.</a:t>
            </a:r>
            <a:endParaRPr lang="en-US" sz="800" dirty="0"/>
          </a:p>
          <a:p>
            <a:pPr algn="just"/>
            <a:endParaRPr lang="pl-PL" sz="800" dirty="0"/>
          </a:p>
        </p:txBody>
      </p:sp>
      <p:sp>
        <p:nvSpPr>
          <p:cNvPr id="12" name="Symbol zastępczy tekstu 1"/>
          <p:cNvSpPr txBox="1">
            <a:spLocks/>
          </p:cNvSpPr>
          <p:nvPr/>
        </p:nvSpPr>
        <p:spPr>
          <a:xfrm>
            <a:off x="1" y="5"/>
            <a:ext cx="7974831" cy="1121943"/>
          </a:xfrm>
          <a:prstGeom prst="rect">
            <a:avLst/>
          </a:prstGeom>
        </p:spPr>
        <p:txBody>
          <a:bodyPr lIns="100732" tIns="50368" rIns="100732" bIns="50368" anchor="ctr"/>
          <a:lstStyle/>
          <a:p>
            <a:pPr algn="ctr"/>
            <a:r>
              <a:rPr lang="pl-PL" sz="3200" b="1" dirty="0" smtClean="0">
                <a:solidFill>
                  <a:srgbClr val="0567A0"/>
                </a:solidFill>
                <a:latin typeface="+mj-lt"/>
                <a:ea typeface="+mj-ea"/>
                <a:cs typeface="+mj-cs"/>
              </a:rPr>
              <a:t> Contact</a:t>
            </a:r>
          </a:p>
        </p:txBody>
      </p:sp>
      <p:pic>
        <p:nvPicPr>
          <p:cNvPr id="3073" name="Picture 1"/>
          <p:cNvPicPr>
            <a:picLocks noChangeAspect="1" noChangeArrowheads="1"/>
          </p:cNvPicPr>
          <p:nvPr/>
        </p:nvPicPr>
        <p:blipFill>
          <a:blip r:embed="rId3" cstate="print"/>
          <a:srcRect/>
          <a:stretch>
            <a:fillRect/>
          </a:stretch>
        </p:blipFill>
        <p:spPr bwMode="auto">
          <a:xfrm>
            <a:off x="4" y="1134149"/>
            <a:ext cx="4230415" cy="6174705"/>
          </a:xfrm>
          <a:prstGeom prst="rect">
            <a:avLst/>
          </a:prstGeom>
          <a:noFill/>
          <a:ln w="9525">
            <a:noFill/>
            <a:miter lim="800000"/>
            <a:headEnd/>
            <a:tailEnd/>
          </a:ln>
          <a:effectLst/>
        </p:spPr>
      </p:pic>
      <p:sp>
        <p:nvSpPr>
          <p:cNvPr id="9" name="pole tekstowe 8"/>
          <p:cNvSpPr txBox="1"/>
          <p:nvPr/>
        </p:nvSpPr>
        <p:spPr>
          <a:xfrm>
            <a:off x="4640734" y="2086138"/>
            <a:ext cx="5566346" cy="2323673"/>
          </a:xfrm>
          <a:prstGeom prst="rect">
            <a:avLst/>
          </a:prstGeom>
          <a:noFill/>
        </p:spPr>
        <p:txBody>
          <a:bodyPr wrap="square" lIns="91400" tIns="45700" rIns="91400" bIns="45700" rtlCol="0">
            <a:spAutoFit/>
          </a:bodyPr>
          <a:lstStyle/>
          <a:p>
            <a:pPr algn="ctr"/>
            <a:endParaRPr lang="pl-PL" sz="1900" b="1" dirty="0" smtClean="0"/>
          </a:p>
          <a:p>
            <a:pPr algn="ctr"/>
            <a:r>
              <a:rPr lang="pl-PL" sz="2100" b="1" dirty="0" smtClean="0">
                <a:solidFill>
                  <a:srgbClr val="003A7A"/>
                </a:solidFill>
                <a:latin typeface="Calibri" pitchFamily="34" charset="0"/>
              </a:rPr>
              <a:t>Warsaw Stock Exchange</a:t>
            </a:r>
            <a:br>
              <a:rPr lang="pl-PL" sz="2100" b="1" dirty="0" smtClean="0">
                <a:solidFill>
                  <a:srgbClr val="003A7A"/>
                </a:solidFill>
                <a:latin typeface="Calibri" pitchFamily="34" charset="0"/>
              </a:rPr>
            </a:br>
            <a:r>
              <a:rPr lang="pl-PL" sz="2100" dirty="0" smtClean="0">
                <a:solidFill>
                  <a:srgbClr val="003A7A"/>
                </a:solidFill>
                <a:latin typeface="Calibri" pitchFamily="34" charset="0"/>
              </a:rPr>
              <a:t>ul. Książęca 4, 00-498 Warsaw, Poland</a:t>
            </a:r>
          </a:p>
          <a:p>
            <a:pPr algn="ctr"/>
            <a:endParaRPr lang="pl-PL" sz="2100" dirty="0" smtClean="0">
              <a:solidFill>
                <a:srgbClr val="003A7A"/>
              </a:solidFill>
              <a:latin typeface="Calibri" pitchFamily="34" charset="0"/>
            </a:endParaRPr>
          </a:p>
          <a:p>
            <a:pPr algn="ctr"/>
            <a:r>
              <a:rPr lang="de-DE" sz="2100" dirty="0" smtClean="0">
                <a:solidFill>
                  <a:srgbClr val="003A7A"/>
                </a:solidFill>
                <a:latin typeface="Calibri" pitchFamily="34" charset="0"/>
              </a:rPr>
              <a:t>tel. (48</a:t>
            </a:r>
            <a:r>
              <a:rPr lang="pl-PL" sz="2100" dirty="0" smtClean="0">
                <a:solidFill>
                  <a:srgbClr val="003A7A"/>
                </a:solidFill>
                <a:latin typeface="Calibri" pitchFamily="34" charset="0"/>
              </a:rPr>
              <a:t>) </a:t>
            </a:r>
            <a:r>
              <a:rPr lang="de-DE" sz="2100" dirty="0" smtClean="0">
                <a:solidFill>
                  <a:srgbClr val="003A7A"/>
                </a:solidFill>
                <a:latin typeface="Calibri" pitchFamily="34" charset="0"/>
              </a:rPr>
              <a:t>22 628 32 32 </a:t>
            </a:r>
            <a:r>
              <a:rPr lang="pl-PL" sz="2100" dirty="0" smtClean="0">
                <a:solidFill>
                  <a:srgbClr val="003A7A"/>
                </a:solidFill>
                <a:latin typeface="Calibri" pitchFamily="34" charset="0"/>
              </a:rPr>
              <a:t/>
            </a:r>
            <a:br>
              <a:rPr lang="pl-PL" sz="2100" dirty="0" smtClean="0">
                <a:solidFill>
                  <a:srgbClr val="003A7A"/>
                </a:solidFill>
                <a:latin typeface="Calibri" pitchFamily="34" charset="0"/>
              </a:rPr>
            </a:br>
            <a:r>
              <a:rPr lang="pl-PL" sz="2100" dirty="0" err="1" smtClean="0">
                <a:solidFill>
                  <a:srgbClr val="003A7A"/>
                </a:solidFill>
                <a:latin typeface="Calibri" pitchFamily="34" charset="0"/>
              </a:rPr>
              <a:t>www.wse.com.pl</a:t>
            </a:r>
            <a:endParaRPr lang="pl-PL" sz="2100" dirty="0" smtClean="0">
              <a:solidFill>
                <a:srgbClr val="003A7A"/>
              </a:solidFill>
              <a:latin typeface="Calibri" pitchFamily="34" charset="0"/>
            </a:endParaRPr>
          </a:p>
          <a:p>
            <a:pPr algn="ctr"/>
            <a:r>
              <a:rPr lang="pl-PL" sz="2100" dirty="0" err="1" smtClean="0">
                <a:solidFill>
                  <a:srgbClr val="003A7A"/>
                </a:solidFill>
                <a:latin typeface="Calibri" pitchFamily="34" charset="0"/>
              </a:rPr>
              <a:t>gpw@gpw.pl</a:t>
            </a:r>
            <a:endParaRPr lang="pl-PL" sz="2100" dirty="0" smtClean="0">
              <a:solidFill>
                <a:srgbClr val="003A7A"/>
              </a:solidFill>
              <a:latin typeface="Calibri"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p:cNvSpPr>
            <a:spLocks noGrp="1"/>
          </p:cNvSpPr>
          <p:nvPr>
            <p:ph type="title"/>
          </p:nvPr>
        </p:nvSpPr>
        <p:spPr>
          <a:xfrm>
            <a:off x="485999" y="5"/>
            <a:ext cx="7758834" cy="1062131"/>
          </a:xfrm>
          <a:prstGeom prst="rect">
            <a:avLst/>
          </a:prstGeom>
        </p:spPr>
        <p:txBody>
          <a:bodyPr>
            <a:noAutofit/>
          </a:bodyPr>
          <a:lstStyle/>
          <a:p>
            <a:pPr algn="l" defTabSz="1055032"/>
            <a:r>
              <a:rPr lang="en-US" dirty="0" smtClean="0">
                <a:latin typeface="+mn-lt"/>
                <a:cs typeface="Arial" pitchFamily="34" charset="0"/>
              </a:rPr>
              <a:t>Poland’s Key Position in the enlarged EU</a:t>
            </a:r>
          </a:p>
        </p:txBody>
      </p:sp>
      <p:sp>
        <p:nvSpPr>
          <p:cNvPr id="5" name="Text Box 2"/>
          <p:cNvSpPr txBox="1">
            <a:spLocks noChangeArrowheads="1"/>
          </p:cNvSpPr>
          <p:nvPr/>
        </p:nvSpPr>
        <p:spPr bwMode="auto">
          <a:xfrm>
            <a:off x="471916" y="1751068"/>
            <a:ext cx="4118543" cy="1219660"/>
          </a:xfrm>
          <a:prstGeom prst="rect">
            <a:avLst/>
          </a:prstGeom>
          <a:noFill/>
          <a:ln w="9525">
            <a:noFill/>
            <a:round/>
            <a:headEnd/>
            <a:tailEnd/>
          </a:ln>
        </p:spPr>
        <p:txBody>
          <a:bodyPr wrap="square" lIns="94609" tIns="49196" rIns="94609" bIns="49196">
            <a:spAutoFit/>
          </a:bodyPr>
          <a:lstStyle/>
          <a:p>
            <a:pPr marL="190215" lvl="1" indent="-190215" algn="just" defTabSz="1055032">
              <a:spcBef>
                <a:spcPct val="20000"/>
              </a:spcBef>
              <a:buClr>
                <a:srgbClr val="7F7F7F"/>
              </a:buClr>
              <a:buSzPct val="100000"/>
              <a:buBlip>
                <a:blip r:embed="rId3"/>
              </a:buBlip>
              <a:tabLst>
                <a:tab pos="0" algn="l"/>
                <a:tab pos="470596" algn="l"/>
                <a:tab pos="942861" algn="l"/>
                <a:tab pos="1415126" algn="l"/>
                <a:tab pos="1887391" algn="l"/>
                <a:tab pos="2359658" algn="l"/>
                <a:tab pos="2831922" algn="l"/>
                <a:tab pos="3304186" algn="l"/>
                <a:tab pos="3776450" algn="l"/>
                <a:tab pos="4248717" algn="l"/>
                <a:tab pos="4720981" algn="l"/>
                <a:tab pos="5193248" algn="l"/>
                <a:tab pos="5665512" algn="l"/>
                <a:tab pos="6137777" algn="l"/>
                <a:tab pos="6610041" algn="l"/>
                <a:tab pos="7082305" algn="l"/>
                <a:tab pos="7554571" algn="l"/>
                <a:tab pos="8026833" algn="l"/>
                <a:tab pos="8499101" algn="l"/>
                <a:tab pos="8971364" algn="l"/>
                <a:tab pos="9443632" algn="l"/>
              </a:tabLst>
              <a:defRPr/>
            </a:pPr>
            <a:r>
              <a:rPr lang="en-US" sz="1400" dirty="0" smtClean="0">
                <a:latin typeface="Arial" pitchFamily="34" charset="0"/>
                <a:cs typeface="Arial" pitchFamily="34" charset="0"/>
              </a:rPr>
              <a:t>The largest and most populated new (i.e. accession post 2004) EU member State (population c.a. 38 million)</a:t>
            </a:r>
            <a:endParaRPr lang="pl-PL" sz="1400" dirty="0" smtClean="0">
              <a:latin typeface="Arial" pitchFamily="34" charset="0"/>
              <a:cs typeface="Arial" pitchFamily="34" charset="0"/>
            </a:endParaRPr>
          </a:p>
          <a:p>
            <a:pPr marL="190215" lvl="1" indent="-190215" algn="just" defTabSz="1055032">
              <a:spcBef>
                <a:spcPct val="20000"/>
              </a:spcBef>
              <a:buClr>
                <a:srgbClr val="7F7F7F"/>
              </a:buClr>
              <a:buSzPct val="100000"/>
              <a:buBlip>
                <a:blip r:embed="rId3"/>
              </a:buBlip>
              <a:tabLst>
                <a:tab pos="0" algn="l"/>
                <a:tab pos="470596" algn="l"/>
                <a:tab pos="942861" algn="l"/>
                <a:tab pos="1415126" algn="l"/>
                <a:tab pos="1887391" algn="l"/>
                <a:tab pos="2359658" algn="l"/>
                <a:tab pos="2831922" algn="l"/>
                <a:tab pos="3304186" algn="l"/>
                <a:tab pos="3776450" algn="l"/>
                <a:tab pos="4248717" algn="l"/>
                <a:tab pos="4720981" algn="l"/>
                <a:tab pos="5193248" algn="l"/>
                <a:tab pos="5665512" algn="l"/>
                <a:tab pos="6137777" algn="l"/>
                <a:tab pos="6610041" algn="l"/>
                <a:tab pos="7082305" algn="l"/>
                <a:tab pos="7554571" algn="l"/>
                <a:tab pos="8026833" algn="l"/>
                <a:tab pos="8499101" algn="l"/>
                <a:tab pos="8971364" algn="l"/>
                <a:tab pos="9443632" algn="l"/>
              </a:tabLst>
              <a:defRPr/>
            </a:pPr>
            <a:r>
              <a:rPr lang="en-US" sz="1400" dirty="0" smtClean="0">
                <a:latin typeface="Arial" pitchFamily="34" charset="0"/>
                <a:cs typeface="Arial" pitchFamily="34" charset="0"/>
              </a:rPr>
              <a:t>Poland’s GDP accounts for c.a. 38% of the new EU 12 members’ GDP</a:t>
            </a:r>
          </a:p>
        </p:txBody>
      </p:sp>
      <p:sp>
        <p:nvSpPr>
          <p:cNvPr id="6" name="Rectangle 214"/>
          <p:cNvSpPr>
            <a:spLocks noChangeArrowheads="1"/>
          </p:cNvSpPr>
          <p:nvPr/>
        </p:nvSpPr>
        <p:spPr bwMode="auto">
          <a:xfrm>
            <a:off x="471917" y="3882833"/>
            <a:ext cx="4478585" cy="3299984"/>
          </a:xfrm>
          <a:prstGeom prst="rect">
            <a:avLst/>
          </a:prstGeom>
          <a:noFill/>
          <a:ln w="9525">
            <a:noFill/>
            <a:miter lim="800000"/>
            <a:headEnd/>
            <a:tailEnd/>
          </a:ln>
        </p:spPr>
        <p:txBody>
          <a:bodyPr lIns="96791" tIns="48396" rIns="96791" bIns="48396"/>
          <a:lstStyle/>
          <a:p>
            <a:pPr defTabSz="1071357">
              <a:spcAft>
                <a:spcPts val="300"/>
              </a:spcAft>
              <a:buBlip>
                <a:blip r:embed="rId4"/>
              </a:buBlip>
              <a:tabLst>
                <a:tab pos="3701355" algn="r"/>
              </a:tabLst>
            </a:pPr>
            <a:r>
              <a:rPr lang="en-US" sz="1400" b="1" dirty="0" smtClean="0">
                <a:latin typeface="Arial" pitchFamily="34" charset="0"/>
                <a:cs typeface="Arial" pitchFamily="34" charset="0"/>
              </a:rPr>
              <a:t>  </a:t>
            </a:r>
            <a:r>
              <a:rPr lang="en-US" sz="1400" dirty="0" smtClean="0">
                <a:latin typeface="Arial" pitchFamily="34" charset="0"/>
                <a:cs typeface="Arial" pitchFamily="34" charset="0"/>
              </a:rPr>
              <a:t>GDP growth in 2010:                    </a:t>
            </a:r>
            <a:r>
              <a:rPr lang="pl-PL" sz="1400" dirty="0" smtClean="0">
                <a:latin typeface="Arial" pitchFamily="34" charset="0"/>
                <a:cs typeface="Arial" pitchFamily="34" charset="0"/>
              </a:rPr>
              <a:t>	    </a:t>
            </a:r>
            <a:r>
              <a:rPr lang="en-US" sz="1400" dirty="0" smtClean="0">
                <a:latin typeface="Arial" pitchFamily="34" charset="0"/>
                <a:cs typeface="Arial" pitchFamily="34" charset="0"/>
              </a:rPr>
              <a:t>3.</a:t>
            </a:r>
            <a:r>
              <a:rPr lang="pl-PL" sz="1400" dirty="0" smtClean="0">
                <a:latin typeface="Arial" pitchFamily="34" charset="0"/>
                <a:cs typeface="Arial" pitchFamily="34" charset="0"/>
              </a:rPr>
              <a:t>9</a:t>
            </a:r>
            <a:r>
              <a:rPr lang="en-US" sz="1400" dirty="0" smtClean="0">
                <a:latin typeface="Arial" pitchFamily="34" charset="0"/>
                <a:cs typeface="Arial" pitchFamily="34" charset="0"/>
              </a:rPr>
              <a:t>%</a:t>
            </a:r>
            <a:endParaRPr lang="pl-PL" sz="1400" dirty="0" smtClean="0">
              <a:latin typeface="Arial" pitchFamily="34" charset="0"/>
              <a:cs typeface="Arial" pitchFamily="34" charset="0"/>
            </a:endParaRPr>
          </a:p>
          <a:p>
            <a:pPr defTabSz="1071357">
              <a:spcAft>
                <a:spcPts val="300"/>
              </a:spcAft>
              <a:tabLst>
                <a:tab pos="3701355" algn="r"/>
              </a:tabLst>
            </a:pPr>
            <a:r>
              <a:rPr lang="pl-PL" sz="1400" dirty="0" smtClean="0">
                <a:latin typeface="Arial" pitchFamily="34" charset="0"/>
                <a:cs typeface="Arial" pitchFamily="34" charset="0"/>
              </a:rPr>
              <a:t>     </a:t>
            </a:r>
            <a:r>
              <a:rPr lang="en-US" sz="1400" dirty="0" smtClean="0">
                <a:latin typeface="Arial" pitchFamily="34" charset="0"/>
                <a:cs typeface="Arial" pitchFamily="34" charset="0"/>
              </a:rPr>
              <a:t>GDP growth in 2011:                     </a:t>
            </a:r>
            <a:r>
              <a:rPr lang="pl-PL" sz="1400" dirty="0" smtClean="0">
                <a:latin typeface="Arial" pitchFamily="34" charset="0"/>
                <a:cs typeface="Arial" pitchFamily="34" charset="0"/>
              </a:rPr>
              <a:t>	</a:t>
            </a:r>
            <a:r>
              <a:rPr lang="en-US" sz="1400" dirty="0" smtClean="0">
                <a:latin typeface="Arial" pitchFamily="34" charset="0"/>
                <a:cs typeface="Arial" pitchFamily="34" charset="0"/>
              </a:rPr>
              <a:t>4.3%</a:t>
            </a:r>
            <a:endParaRPr lang="pl-PL" sz="1400" dirty="0" smtClean="0">
              <a:latin typeface="Arial" pitchFamily="34" charset="0"/>
              <a:cs typeface="Arial" pitchFamily="34" charset="0"/>
            </a:endParaRPr>
          </a:p>
          <a:p>
            <a:pPr defTabSz="1071357">
              <a:spcAft>
                <a:spcPts val="300"/>
              </a:spcAft>
              <a:tabLst>
                <a:tab pos="3701355" algn="r"/>
              </a:tabLst>
            </a:pPr>
            <a:r>
              <a:rPr lang="pl-PL" sz="1400" dirty="0" smtClean="0">
                <a:latin typeface="Arial" pitchFamily="34" charset="0"/>
                <a:cs typeface="Arial" pitchFamily="34" charset="0"/>
              </a:rPr>
              <a:t>     </a:t>
            </a:r>
            <a:r>
              <a:rPr lang="en-US" sz="1400" dirty="0" smtClean="0">
                <a:latin typeface="Arial" pitchFamily="34" charset="0"/>
                <a:cs typeface="Arial" pitchFamily="34" charset="0"/>
              </a:rPr>
              <a:t>GDP growth in 201</a:t>
            </a:r>
            <a:r>
              <a:rPr lang="pl-PL" sz="1400" dirty="0" smtClean="0">
                <a:latin typeface="Arial" pitchFamily="34" charset="0"/>
                <a:cs typeface="Arial" pitchFamily="34" charset="0"/>
              </a:rPr>
              <a:t>2</a:t>
            </a:r>
            <a:r>
              <a:rPr lang="en-US" sz="1400" dirty="0" smtClean="0">
                <a:latin typeface="Arial" pitchFamily="34" charset="0"/>
                <a:cs typeface="Arial" pitchFamily="34" charset="0"/>
              </a:rPr>
              <a:t>:</a:t>
            </a:r>
            <a:r>
              <a:rPr lang="pl-PL" sz="1400" dirty="0" smtClean="0">
                <a:latin typeface="Arial" pitchFamily="34" charset="0"/>
                <a:cs typeface="Arial" pitchFamily="34" charset="0"/>
              </a:rPr>
              <a:t>                     	1.9%</a:t>
            </a:r>
            <a:endParaRPr lang="en-US" sz="1400" dirty="0" smtClean="0">
              <a:latin typeface="Arial" pitchFamily="34" charset="0"/>
              <a:cs typeface="Arial" pitchFamily="34" charset="0"/>
            </a:endParaRPr>
          </a:p>
          <a:p>
            <a:pPr defTabSz="1071357">
              <a:spcAft>
                <a:spcPts val="300"/>
              </a:spcAft>
              <a:tabLst>
                <a:tab pos="3701355" algn="r"/>
              </a:tabLst>
            </a:pPr>
            <a:r>
              <a:rPr lang="en-US" sz="1400" dirty="0" smtClean="0">
                <a:latin typeface="Arial" pitchFamily="34" charset="0"/>
                <a:cs typeface="Arial" pitchFamily="34" charset="0"/>
              </a:rPr>
              <a:t>     GDP growth forecast  in 201</a:t>
            </a:r>
            <a:r>
              <a:rPr lang="pl-PL" sz="1400" dirty="0" smtClean="0">
                <a:latin typeface="Arial" pitchFamily="34" charset="0"/>
                <a:cs typeface="Arial" pitchFamily="34" charset="0"/>
              </a:rPr>
              <a:t>3</a:t>
            </a:r>
            <a:r>
              <a:rPr lang="en-US" sz="1400" dirty="0" smtClean="0">
                <a:latin typeface="Arial" pitchFamily="34" charset="0"/>
                <a:cs typeface="Arial" pitchFamily="34" charset="0"/>
              </a:rPr>
              <a:t>:    </a:t>
            </a:r>
            <a:r>
              <a:rPr lang="pl-PL" sz="1400" dirty="0" smtClean="0">
                <a:latin typeface="Arial" pitchFamily="34" charset="0"/>
                <a:cs typeface="Arial" pitchFamily="34" charset="0"/>
              </a:rPr>
              <a:t>	1.1</a:t>
            </a:r>
            <a:r>
              <a:rPr lang="en-US" sz="1400" dirty="0" smtClean="0">
                <a:latin typeface="Arial" pitchFamily="34" charset="0"/>
                <a:cs typeface="Arial" pitchFamily="34" charset="0"/>
              </a:rPr>
              <a:t>%</a:t>
            </a:r>
            <a:endParaRPr lang="pl-PL" sz="1400" dirty="0" smtClean="0">
              <a:latin typeface="Arial" pitchFamily="34" charset="0"/>
              <a:cs typeface="Arial" pitchFamily="34" charset="0"/>
            </a:endParaRPr>
          </a:p>
          <a:p>
            <a:pPr defTabSz="1071357">
              <a:spcAft>
                <a:spcPts val="300"/>
              </a:spcAft>
              <a:tabLst>
                <a:tab pos="3701355" algn="r"/>
              </a:tabLst>
            </a:pPr>
            <a:r>
              <a:rPr lang="pl-PL" sz="1400" dirty="0" smtClean="0">
                <a:latin typeface="Arial" pitchFamily="34" charset="0"/>
                <a:cs typeface="Arial" pitchFamily="34" charset="0"/>
              </a:rPr>
              <a:t>     </a:t>
            </a:r>
            <a:r>
              <a:rPr lang="pl-PL" sz="1200" dirty="0" err="1" smtClean="0">
                <a:latin typeface="Arial" pitchFamily="34" charset="0"/>
                <a:cs typeface="Arial" pitchFamily="34" charset="0"/>
              </a:rPr>
              <a:t>Polish</a:t>
            </a:r>
            <a:r>
              <a:rPr lang="pl-PL" sz="1200" dirty="0" smtClean="0">
                <a:latin typeface="Arial" pitchFamily="34" charset="0"/>
                <a:cs typeface="Arial" pitchFamily="34" charset="0"/>
              </a:rPr>
              <a:t> </a:t>
            </a:r>
            <a:r>
              <a:rPr lang="pl-PL" sz="1200" dirty="0" err="1" smtClean="0">
                <a:latin typeface="Arial" pitchFamily="34" charset="0"/>
                <a:cs typeface="Arial" pitchFamily="34" charset="0"/>
              </a:rPr>
              <a:t>government</a:t>
            </a:r>
            <a:r>
              <a:rPr lang="pl-PL" sz="1200" dirty="0" smtClean="0">
                <a:latin typeface="Arial" pitchFamily="34" charset="0"/>
                <a:cs typeface="Arial" pitchFamily="34" charset="0"/>
              </a:rPr>
              <a:t> GDP growth </a:t>
            </a:r>
            <a:r>
              <a:rPr lang="pl-PL" sz="1200" dirty="0" err="1" smtClean="0">
                <a:latin typeface="Arial" pitchFamily="34" charset="0"/>
                <a:cs typeface="Arial" pitchFamily="34" charset="0"/>
              </a:rPr>
              <a:t>forecast</a:t>
            </a:r>
            <a:r>
              <a:rPr lang="pl-PL" sz="1200" dirty="0" smtClean="0">
                <a:latin typeface="Arial" pitchFamily="34" charset="0"/>
                <a:cs typeface="Arial" pitchFamily="34" charset="0"/>
              </a:rPr>
              <a:t> </a:t>
            </a:r>
            <a:r>
              <a:rPr lang="pl-PL" sz="1200" dirty="0" err="1" smtClean="0">
                <a:latin typeface="Arial" pitchFamily="34" charset="0"/>
                <a:cs typeface="Arial" pitchFamily="34" charset="0"/>
              </a:rPr>
              <a:t>in</a:t>
            </a:r>
            <a:r>
              <a:rPr lang="pl-PL" sz="1200" dirty="0" smtClean="0">
                <a:latin typeface="Arial" pitchFamily="34" charset="0"/>
                <a:cs typeface="Arial" pitchFamily="34" charset="0"/>
              </a:rPr>
              <a:t> 2014: </a:t>
            </a:r>
            <a:r>
              <a:rPr lang="pl-PL" sz="1400" dirty="0" smtClean="0">
                <a:solidFill>
                  <a:srgbClr val="C00000"/>
                </a:solidFill>
                <a:latin typeface="Arial" pitchFamily="34" charset="0"/>
                <a:cs typeface="Arial" pitchFamily="34" charset="0"/>
              </a:rPr>
              <a:t>2,5%</a:t>
            </a:r>
          </a:p>
          <a:p>
            <a:pPr defTabSz="1071357">
              <a:spcAft>
                <a:spcPts val="300"/>
              </a:spcAft>
              <a:tabLst>
                <a:tab pos="3701355" algn="r"/>
              </a:tabLst>
            </a:pPr>
            <a:r>
              <a:rPr lang="pl-PL" sz="1400" dirty="0" smtClean="0">
                <a:latin typeface="Arial" pitchFamily="34" charset="0"/>
                <a:cs typeface="Arial" pitchFamily="34" charset="0"/>
              </a:rPr>
              <a:t>     2008 - 2012 accumulated GDP:  	</a:t>
            </a:r>
            <a:r>
              <a:rPr lang="pl-PL" sz="1600" b="1" dirty="0" smtClean="0">
                <a:solidFill>
                  <a:srgbClr val="C00000"/>
                </a:solidFill>
                <a:latin typeface="Arial" pitchFamily="34" charset="0"/>
                <a:cs typeface="Arial" pitchFamily="34" charset="0"/>
              </a:rPr>
              <a:t>18.1%</a:t>
            </a:r>
            <a:endParaRPr lang="en-US" sz="1400" dirty="0" smtClean="0">
              <a:latin typeface="Arial" pitchFamily="34" charset="0"/>
              <a:cs typeface="Arial" pitchFamily="34" charset="0"/>
            </a:endParaRPr>
          </a:p>
          <a:p>
            <a:endParaRPr lang="en-US" sz="1400" dirty="0">
              <a:solidFill>
                <a:schemeClr val="accent1"/>
              </a:solidFill>
              <a:latin typeface="Arial" pitchFamily="34" charset="0"/>
              <a:cs typeface="Arial" pitchFamily="34" charset="0"/>
            </a:endParaRPr>
          </a:p>
          <a:p>
            <a:pPr defTabSz="1071357">
              <a:buBlip>
                <a:blip r:embed="rId4"/>
              </a:buBlip>
              <a:tabLst>
                <a:tab pos="3701355" algn="r"/>
              </a:tabLst>
            </a:pPr>
            <a:r>
              <a:rPr lang="en-US" sz="1400" dirty="0" smtClean="0">
                <a:latin typeface="Arial" pitchFamily="34" charset="0"/>
                <a:cs typeface="Arial" pitchFamily="34" charset="0"/>
              </a:rPr>
              <a:t> Ratings</a:t>
            </a:r>
            <a:r>
              <a:rPr lang="en-US" sz="1400" dirty="0">
                <a:latin typeface="Arial" pitchFamily="34" charset="0"/>
                <a:cs typeface="Arial" pitchFamily="34" charset="0"/>
              </a:rPr>
              <a:t>	</a:t>
            </a:r>
          </a:p>
          <a:p>
            <a:pPr marL="780990" lvl="1" indent="-220279" defTabSz="1071357">
              <a:buFont typeface="Wingdings" pitchFamily="2" charset="2"/>
              <a:buChar char="Ø"/>
              <a:tabLst>
                <a:tab pos="3701355" algn="r"/>
              </a:tabLst>
            </a:pPr>
            <a:r>
              <a:rPr lang="en-US" sz="1400" dirty="0" smtClean="0">
                <a:latin typeface="Arial" pitchFamily="34" charset="0"/>
                <a:cs typeface="Arial" pitchFamily="34" charset="0"/>
              </a:rPr>
              <a:t>A2 </a:t>
            </a:r>
            <a:r>
              <a:rPr lang="en-US" sz="1400" dirty="0">
                <a:latin typeface="Arial" pitchFamily="34" charset="0"/>
                <a:cs typeface="Arial" pitchFamily="34" charset="0"/>
              </a:rPr>
              <a:t>Stable by </a:t>
            </a:r>
            <a:r>
              <a:rPr lang="en-US" sz="1400" dirty="0" smtClean="0">
                <a:latin typeface="Arial" pitchFamily="34" charset="0"/>
                <a:cs typeface="Arial" pitchFamily="34" charset="0"/>
              </a:rPr>
              <a:t>Moody’s</a:t>
            </a:r>
            <a:endParaRPr lang="pl-PL" sz="1400" dirty="0" smtClean="0">
              <a:latin typeface="Arial" pitchFamily="34" charset="0"/>
              <a:cs typeface="Arial" pitchFamily="34" charset="0"/>
            </a:endParaRPr>
          </a:p>
          <a:p>
            <a:pPr marL="780990" lvl="1" indent="-220279" defTabSz="1071357">
              <a:buFont typeface="Wingdings" pitchFamily="2" charset="2"/>
              <a:buChar char="Ø"/>
              <a:tabLst>
                <a:tab pos="3701355" algn="r"/>
              </a:tabLst>
            </a:pPr>
            <a:r>
              <a:rPr lang="en-US" sz="1400" dirty="0" smtClean="0">
                <a:latin typeface="Arial" pitchFamily="34" charset="0"/>
                <a:cs typeface="Arial" pitchFamily="34" charset="0"/>
              </a:rPr>
              <a:t>A- Stable by S&amp;P</a:t>
            </a:r>
          </a:p>
          <a:p>
            <a:pPr marL="780990" lvl="1" indent="-220279" defTabSz="1071357">
              <a:buFont typeface="Wingdings" pitchFamily="2" charset="2"/>
              <a:buChar char="Ø"/>
              <a:tabLst>
                <a:tab pos="3701355" algn="r"/>
              </a:tabLst>
            </a:pPr>
            <a:r>
              <a:rPr lang="en-US" sz="1400" dirty="0" smtClean="0">
                <a:latin typeface="Arial" pitchFamily="34" charset="0"/>
                <a:cs typeface="Arial" pitchFamily="34" charset="0"/>
              </a:rPr>
              <a:t>A- </a:t>
            </a:r>
            <a:r>
              <a:rPr lang="en-US" sz="1400" dirty="0">
                <a:latin typeface="Arial" pitchFamily="34" charset="0"/>
                <a:cs typeface="Arial" pitchFamily="34" charset="0"/>
              </a:rPr>
              <a:t>Stable by </a:t>
            </a:r>
            <a:r>
              <a:rPr lang="en-US" sz="1400" dirty="0" smtClean="0">
                <a:latin typeface="Arial" pitchFamily="34" charset="0"/>
                <a:cs typeface="Arial" pitchFamily="34" charset="0"/>
              </a:rPr>
              <a:t>Fitch</a:t>
            </a:r>
          </a:p>
          <a:p>
            <a:pPr marL="780990" lvl="1" indent="-220279" defTabSz="1071357">
              <a:tabLst>
                <a:tab pos="3701355" algn="r"/>
              </a:tabLst>
            </a:pPr>
            <a:endParaRPr lang="en-US" sz="1600" dirty="0" smtClean="0">
              <a:cs typeface="Times New Roman" pitchFamily="18" charset="0"/>
            </a:endParaRPr>
          </a:p>
        </p:txBody>
      </p:sp>
      <p:sp>
        <p:nvSpPr>
          <p:cNvPr id="7" name="Text Box 212"/>
          <p:cNvSpPr txBox="1">
            <a:spLocks noChangeArrowheads="1"/>
          </p:cNvSpPr>
          <p:nvPr/>
        </p:nvSpPr>
        <p:spPr bwMode="auto">
          <a:xfrm>
            <a:off x="125959" y="6894785"/>
            <a:ext cx="4896538" cy="169277"/>
          </a:xfrm>
          <a:prstGeom prst="rect">
            <a:avLst/>
          </a:prstGeom>
          <a:noFill/>
          <a:ln w="28575">
            <a:noFill/>
            <a:miter lim="800000"/>
            <a:headEnd/>
            <a:tailEnd/>
          </a:ln>
        </p:spPr>
        <p:txBody>
          <a:bodyPr wrap="square" lIns="0" tIns="0" rIns="0" bIns="0">
            <a:spAutoFit/>
          </a:bodyPr>
          <a:lstStyle/>
          <a:p>
            <a:pPr marL="500634" indent="-500634"/>
            <a:r>
              <a:rPr lang="en-US" altLang="ja-JP" sz="1100" dirty="0">
                <a:latin typeface="Arial" pitchFamily="34" charset="0"/>
                <a:ea typeface="MS PGothic"/>
                <a:cs typeface="Arial" pitchFamily="34" charset="0"/>
              </a:rPr>
              <a:t>Source:</a:t>
            </a:r>
            <a:r>
              <a:rPr lang="en-US" sz="1100" dirty="0">
                <a:latin typeface="Arial" pitchFamily="34" charset="0"/>
                <a:cs typeface="Arial" pitchFamily="34" charset="0"/>
              </a:rPr>
              <a:t> </a:t>
            </a:r>
            <a:r>
              <a:rPr lang="en-US" sz="1100" dirty="0" smtClean="0">
                <a:latin typeface="Arial" pitchFamily="34" charset="0"/>
                <a:cs typeface="Arial" pitchFamily="34" charset="0"/>
              </a:rPr>
              <a:t>Ministry </a:t>
            </a:r>
            <a:r>
              <a:rPr lang="en-US" sz="1100" dirty="0">
                <a:latin typeface="Arial" pitchFamily="34" charset="0"/>
                <a:cs typeface="Arial" pitchFamily="34" charset="0"/>
              </a:rPr>
              <a:t>of Finance, </a:t>
            </a:r>
            <a:r>
              <a:rPr lang="en-US" sz="1100" dirty="0" smtClean="0">
                <a:latin typeface="Arial" pitchFamily="34" charset="0"/>
                <a:cs typeface="Arial" pitchFamily="34" charset="0"/>
              </a:rPr>
              <a:t>Polish </a:t>
            </a:r>
            <a:r>
              <a:rPr lang="en-US" altLang="ja-JP" sz="1100" dirty="0" smtClean="0">
                <a:latin typeface="Arial" pitchFamily="34" charset="0"/>
                <a:ea typeface="MS PGothic"/>
                <a:cs typeface="Arial" pitchFamily="34" charset="0"/>
              </a:rPr>
              <a:t>Central Statistical </a:t>
            </a:r>
            <a:r>
              <a:rPr lang="en-US" altLang="ja-JP" sz="1100" dirty="0">
                <a:latin typeface="Arial" pitchFamily="34" charset="0"/>
                <a:ea typeface="MS PGothic"/>
                <a:cs typeface="Arial" pitchFamily="34" charset="0"/>
              </a:rPr>
              <a:t>Office, </a:t>
            </a:r>
            <a:r>
              <a:rPr lang="en-US" altLang="ja-JP" sz="1100" dirty="0" err="1" smtClean="0">
                <a:latin typeface="Arial" pitchFamily="34" charset="0"/>
                <a:ea typeface="MS PGothic"/>
                <a:cs typeface="Arial" pitchFamily="34" charset="0"/>
              </a:rPr>
              <a:t>Eurostat</a:t>
            </a:r>
            <a:r>
              <a:rPr lang="en-US" altLang="ja-JP" sz="1100" dirty="0" smtClean="0">
                <a:latin typeface="Arial" pitchFamily="34" charset="0"/>
                <a:ea typeface="MS PGothic"/>
                <a:cs typeface="Arial" pitchFamily="34" charset="0"/>
              </a:rPr>
              <a:t>, </a:t>
            </a:r>
            <a:r>
              <a:rPr lang="en-US" sz="1100" dirty="0" smtClean="0">
                <a:latin typeface="Arial" pitchFamily="34" charset="0"/>
                <a:ea typeface="MS PGothic"/>
                <a:cs typeface="Arial" pitchFamily="34" charset="0"/>
              </a:rPr>
              <a:t>EBOR</a:t>
            </a:r>
            <a:r>
              <a:rPr lang="en-US" sz="1100" i="1" dirty="0" smtClean="0">
                <a:latin typeface="Arial" pitchFamily="34" charset="0"/>
                <a:ea typeface="MS PGothic"/>
                <a:cs typeface="Arial" pitchFamily="34" charset="0"/>
              </a:rPr>
              <a:t>.</a:t>
            </a:r>
          </a:p>
        </p:txBody>
      </p:sp>
      <p:sp>
        <p:nvSpPr>
          <p:cNvPr id="8" name="Text Box 6"/>
          <p:cNvSpPr txBox="1">
            <a:spLocks noChangeArrowheads="1"/>
          </p:cNvSpPr>
          <p:nvPr/>
        </p:nvSpPr>
        <p:spPr bwMode="gray">
          <a:xfrm>
            <a:off x="462202" y="3533833"/>
            <a:ext cx="4230214" cy="345140"/>
          </a:xfrm>
          <a:prstGeom prst="rect">
            <a:avLst/>
          </a:prstGeom>
          <a:noFill/>
          <a:ln w="25400" algn="ctr">
            <a:noFill/>
            <a:miter lim="800000"/>
            <a:headEnd/>
            <a:tailEnd/>
          </a:ln>
        </p:spPr>
        <p:txBody>
          <a:bodyPr lIns="96122" tIns="48061" rIns="96122" bIns="48061" anchor="ctr"/>
          <a:lstStyle/>
          <a:p>
            <a:pPr indent="-360456" eaLnBrk="0" hangingPunct="0">
              <a:spcBef>
                <a:spcPct val="20000"/>
              </a:spcBef>
              <a:buSzPct val="100000"/>
              <a:defRPr/>
            </a:pPr>
            <a:r>
              <a:rPr lang="en-US" sz="1600" b="1" dirty="0" smtClean="0">
                <a:latin typeface="Arial" pitchFamily="34" charset="0"/>
                <a:cs typeface="Arial" pitchFamily="34" charset="0"/>
              </a:rPr>
              <a:t>Key statistics</a:t>
            </a:r>
            <a:r>
              <a:rPr lang="pl-PL" sz="1600" b="1" dirty="0" smtClean="0">
                <a:latin typeface="Arial" pitchFamily="34" charset="0"/>
                <a:cs typeface="Arial" pitchFamily="34" charset="0"/>
              </a:rPr>
              <a:t>:</a:t>
            </a:r>
            <a:endParaRPr lang="en-US" sz="1600" b="1" dirty="0">
              <a:latin typeface="Arial" pitchFamily="34" charset="0"/>
              <a:cs typeface="Arial" pitchFamily="34" charset="0"/>
            </a:endParaRPr>
          </a:p>
        </p:txBody>
      </p:sp>
      <p:sp>
        <p:nvSpPr>
          <p:cNvPr id="9" name="Text Box 6"/>
          <p:cNvSpPr txBox="1">
            <a:spLocks noChangeArrowheads="1"/>
          </p:cNvSpPr>
          <p:nvPr/>
        </p:nvSpPr>
        <p:spPr bwMode="gray">
          <a:xfrm>
            <a:off x="446971" y="1390738"/>
            <a:ext cx="4230214" cy="345140"/>
          </a:xfrm>
          <a:prstGeom prst="rect">
            <a:avLst/>
          </a:prstGeom>
          <a:noFill/>
          <a:ln w="25400" algn="ctr">
            <a:noFill/>
            <a:miter lim="800000"/>
            <a:headEnd/>
            <a:tailEnd/>
          </a:ln>
        </p:spPr>
        <p:txBody>
          <a:bodyPr lIns="96122" tIns="48061" rIns="96122" bIns="48061" anchor="ctr"/>
          <a:lstStyle/>
          <a:p>
            <a:pPr indent="-360456" eaLnBrk="0" hangingPunct="0">
              <a:spcBef>
                <a:spcPct val="20000"/>
              </a:spcBef>
              <a:buSzPct val="100000"/>
              <a:defRPr/>
            </a:pPr>
            <a:r>
              <a:rPr lang="en-US" sz="1600" b="1" dirty="0" smtClean="0">
                <a:latin typeface="Arial" pitchFamily="34" charset="0"/>
                <a:cs typeface="Arial" pitchFamily="34" charset="0"/>
              </a:rPr>
              <a:t>Economy</a:t>
            </a:r>
            <a:r>
              <a:rPr lang="pl-PL" sz="1600" b="1" dirty="0" smtClean="0">
                <a:latin typeface="Arial" pitchFamily="34" charset="0"/>
                <a:cs typeface="Arial" pitchFamily="34" charset="0"/>
              </a:rPr>
              <a:t>:</a:t>
            </a:r>
            <a:endParaRPr lang="en-US" sz="1600" b="1" dirty="0" smtClean="0">
              <a:latin typeface="Arial" pitchFamily="34" charset="0"/>
              <a:cs typeface="Arial" pitchFamily="34" charset="0"/>
            </a:endParaRPr>
          </a:p>
        </p:txBody>
      </p:sp>
      <p:graphicFrame>
        <p:nvGraphicFramePr>
          <p:cNvPr id="11" name="Tabela 10"/>
          <p:cNvGraphicFramePr>
            <a:graphicFrameLocks noGrp="1"/>
          </p:cNvGraphicFramePr>
          <p:nvPr/>
        </p:nvGraphicFramePr>
        <p:xfrm>
          <a:off x="5670577" y="1134145"/>
          <a:ext cx="4226611" cy="6070278"/>
        </p:xfrm>
        <a:graphic>
          <a:graphicData uri="http://schemas.openxmlformats.org/drawingml/2006/table">
            <a:tbl>
              <a:tblPr/>
              <a:tblGrid>
                <a:gridCol w="733006"/>
                <a:gridCol w="378326"/>
                <a:gridCol w="416749"/>
                <a:gridCol w="390149"/>
                <a:gridCol w="401972"/>
                <a:gridCol w="437440"/>
                <a:gridCol w="378326"/>
                <a:gridCol w="416749"/>
                <a:gridCol w="673894"/>
              </a:tblGrid>
              <a:tr h="443404">
                <a:tc>
                  <a:txBody>
                    <a:bodyPr/>
                    <a:lstStyle/>
                    <a:p>
                      <a:pPr algn="l" fontAlgn="ctr"/>
                      <a:r>
                        <a:rPr lang="pl-PL" sz="900" b="1" i="0" u="none" strike="noStrike" dirty="0">
                          <a:solidFill>
                            <a:srgbClr val="000000"/>
                          </a:solidFill>
                          <a:latin typeface="Arial" pitchFamily="34" charset="0"/>
                          <a:cs typeface="Arial" pitchFamily="34" charset="0"/>
                        </a:rPr>
                        <a:t>EU GDP (%)</a:t>
                      </a:r>
                    </a:p>
                  </a:txBody>
                  <a:tcPr marL="6938" marR="6938" marT="70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DCB4"/>
                    </a:solidFill>
                  </a:tcPr>
                </a:tc>
                <a:tc>
                  <a:txBody>
                    <a:bodyPr/>
                    <a:lstStyle/>
                    <a:p>
                      <a:pPr algn="ctr" fontAlgn="ctr"/>
                      <a:r>
                        <a:rPr lang="pl-PL" sz="900" b="1" i="0" u="none" strike="noStrike" dirty="0">
                          <a:solidFill>
                            <a:srgbClr val="000000"/>
                          </a:solidFill>
                          <a:latin typeface="Arial" pitchFamily="34" charset="0"/>
                          <a:cs typeface="Arial" pitchFamily="34" charset="0"/>
                        </a:rPr>
                        <a:t>2008</a:t>
                      </a:r>
                    </a:p>
                  </a:txBody>
                  <a:tcPr marL="6938" marR="6938" marT="70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DCB4"/>
                    </a:solidFill>
                  </a:tcPr>
                </a:tc>
                <a:tc>
                  <a:txBody>
                    <a:bodyPr/>
                    <a:lstStyle/>
                    <a:p>
                      <a:pPr algn="ctr" fontAlgn="ctr"/>
                      <a:r>
                        <a:rPr lang="pl-PL" sz="900" b="1" i="0" u="none" strike="noStrike" dirty="0">
                          <a:solidFill>
                            <a:srgbClr val="000000"/>
                          </a:solidFill>
                          <a:latin typeface="Arial" pitchFamily="34" charset="0"/>
                          <a:cs typeface="Arial" pitchFamily="34" charset="0"/>
                        </a:rPr>
                        <a:t>2009</a:t>
                      </a:r>
                    </a:p>
                  </a:txBody>
                  <a:tcPr marL="6938" marR="6938" marT="70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DCB4"/>
                    </a:solidFill>
                  </a:tcPr>
                </a:tc>
                <a:tc>
                  <a:txBody>
                    <a:bodyPr/>
                    <a:lstStyle/>
                    <a:p>
                      <a:pPr algn="ctr" fontAlgn="ctr"/>
                      <a:r>
                        <a:rPr lang="pl-PL" sz="900" b="1" i="0" u="none" strike="noStrike" dirty="0">
                          <a:solidFill>
                            <a:srgbClr val="000000"/>
                          </a:solidFill>
                          <a:latin typeface="Arial" pitchFamily="34" charset="0"/>
                          <a:cs typeface="Arial" pitchFamily="34" charset="0"/>
                        </a:rPr>
                        <a:t>2010</a:t>
                      </a:r>
                    </a:p>
                  </a:txBody>
                  <a:tcPr marL="6938" marR="6938" marT="70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DCB4"/>
                    </a:solidFill>
                  </a:tcPr>
                </a:tc>
                <a:tc>
                  <a:txBody>
                    <a:bodyPr/>
                    <a:lstStyle/>
                    <a:p>
                      <a:pPr algn="ctr" fontAlgn="ctr"/>
                      <a:r>
                        <a:rPr lang="pl-PL" sz="900" b="1" i="0" u="none" strike="noStrike">
                          <a:solidFill>
                            <a:srgbClr val="000000"/>
                          </a:solidFill>
                          <a:latin typeface="Arial" pitchFamily="34" charset="0"/>
                          <a:cs typeface="Arial" pitchFamily="34" charset="0"/>
                        </a:rPr>
                        <a:t>2011</a:t>
                      </a:r>
                    </a:p>
                  </a:txBody>
                  <a:tcPr marL="6938" marR="6938" marT="70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DCB4"/>
                    </a:solidFill>
                  </a:tcPr>
                </a:tc>
                <a:tc>
                  <a:txBody>
                    <a:bodyPr/>
                    <a:lstStyle/>
                    <a:p>
                      <a:pPr algn="ctr" fontAlgn="ctr"/>
                      <a:r>
                        <a:rPr lang="pl-PL" sz="900" b="1" i="0" u="none" strike="noStrike">
                          <a:solidFill>
                            <a:srgbClr val="000000"/>
                          </a:solidFill>
                          <a:latin typeface="Arial" pitchFamily="34" charset="0"/>
                          <a:cs typeface="Arial" pitchFamily="34" charset="0"/>
                        </a:rPr>
                        <a:t>2012</a:t>
                      </a:r>
                    </a:p>
                  </a:txBody>
                  <a:tcPr marL="6938" marR="6938" marT="70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DCB4"/>
                    </a:solidFill>
                  </a:tcPr>
                </a:tc>
                <a:tc>
                  <a:txBody>
                    <a:bodyPr/>
                    <a:lstStyle/>
                    <a:p>
                      <a:pPr algn="ctr" fontAlgn="ctr"/>
                      <a:r>
                        <a:rPr lang="pl-PL" sz="900" b="1" i="0" u="none" strike="noStrike">
                          <a:solidFill>
                            <a:srgbClr val="000000"/>
                          </a:solidFill>
                          <a:latin typeface="Arial" pitchFamily="34" charset="0"/>
                          <a:cs typeface="Arial" pitchFamily="34" charset="0"/>
                        </a:rPr>
                        <a:t>2013f</a:t>
                      </a:r>
                    </a:p>
                  </a:txBody>
                  <a:tcPr marL="6938" marR="6938" marT="70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DCB4"/>
                    </a:solidFill>
                  </a:tcPr>
                </a:tc>
                <a:tc>
                  <a:txBody>
                    <a:bodyPr/>
                    <a:lstStyle/>
                    <a:p>
                      <a:pPr algn="ctr" fontAlgn="ctr"/>
                      <a:r>
                        <a:rPr lang="pl-PL" sz="900" b="1" i="0" u="none" strike="noStrike">
                          <a:solidFill>
                            <a:srgbClr val="000000"/>
                          </a:solidFill>
                          <a:latin typeface="Arial" pitchFamily="34" charset="0"/>
                          <a:cs typeface="Arial" pitchFamily="34" charset="0"/>
                        </a:rPr>
                        <a:t>2014f</a:t>
                      </a:r>
                    </a:p>
                  </a:txBody>
                  <a:tcPr marL="6938" marR="6938" marT="70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DCB4"/>
                    </a:solidFill>
                  </a:tcPr>
                </a:tc>
                <a:tc>
                  <a:txBody>
                    <a:bodyPr/>
                    <a:lstStyle/>
                    <a:p>
                      <a:pPr algn="r" fontAlgn="ctr"/>
                      <a:r>
                        <a:rPr lang="pl-PL" sz="900" b="1" i="0" u="none" strike="noStrike" dirty="0">
                          <a:solidFill>
                            <a:srgbClr val="000000"/>
                          </a:solidFill>
                          <a:latin typeface="Arial" pitchFamily="34" charset="0"/>
                          <a:cs typeface="Arial" pitchFamily="34" charset="0"/>
                        </a:rPr>
                        <a:t>2008-2012 </a:t>
                      </a:r>
                      <a:r>
                        <a:rPr lang="pl-PL" sz="900" b="1" i="0" u="none" strike="noStrike" dirty="0" err="1">
                          <a:solidFill>
                            <a:srgbClr val="000000"/>
                          </a:solidFill>
                          <a:latin typeface="Arial" pitchFamily="34" charset="0"/>
                          <a:cs typeface="Arial" pitchFamily="34" charset="0"/>
                        </a:rPr>
                        <a:t>accumulated</a:t>
                      </a:r>
                      <a:r>
                        <a:rPr lang="pl-PL" sz="900" b="1" i="0" u="none" strike="noStrike" dirty="0">
                          <a:solidFill>
                            <a:srgbClr val="000000"/>
                          </a:solidFill>
                          <a:latin typeface="Arial" pitchFamily="34" charset="0"/>
                          <a:cs typeface="Arial" pitchFamily="34" charset="0"/>
                        </a:rPr>
                        <a:t> GDP</a:t>
                      </a:r>
                    </a:p>
                  </a:txBody>
                  <a:tcPr marL="6938" marR="6938" marT="70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DCB4"/>
                    </a:solidFill>
                  </a:tcPr>
                </a:tc>
              </a:tr>
              <a:tr h="171504">
                <a:tc>
                  <a:txBody>
                    <a:bodyPr/>
                    <a:lstStyle/>
                    <a:p>
                      <a:pPr algn="l" fontAlgn="b"/>
                      <a:r>
                        <a:rPr lang="pl-PL" sz="900" b="1" i="0" u="none" strike="noStrike">
                          <a:solidFill>
                            <a:srgbClr val="000000"/>
                          </a:solidFill>
                          <a:latin typeface="Arial" pitchFamily="34" charset="0"/>
                          <a:cs typeface="Arial" pitchFamily="34" charset="0"/>
                        </a:rPr>
                        <a:t>Poland</a:t>
                      </a:r>
                    </a:p>
                  </a:txBody>
                  <a:tcPr marL="6938" marR="6938" marT="7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r" fontAlgn="b"/>
                      <a:r>
                        <a:rPr lang="pl-PL" sz="900" b="1" i="0" u="none" strike="noStrike" dirty="0">
                          <a:solidFill>
                            <a:srgbClr val="000000"/>
                          </a:solidFill>
                          <a:latin typeface="Arial" pitchFamily="34" charset="0"/>
                          <a:cs typeface="Arial" pitchFamily="34" charset="0"/>
                        </a:rPr>
                        <a:t>5,1</a:t>
                      </a:r>
                    </a:p>
                  </a:txBody>
                  <a:tcPr marL="6938" marR="6938" marT="7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r" fontAlgn="b"/>
                      <a:r>
                        <a:rPr lang="pl-PL" sz="900" b="1" i="0" u="none" strike="noStrike" dirty="0">
                          <a:solidFill>
                            <a:srgbClr val="000000"/>
                          </a:solidFill>
                          <a:latin typeface="Arial" pitchFamily="34" charset="0"/>
                          <a:cs typeface="Arial" pitchFamily="34" charset="0"/>
                        </a:rPr>
                        <a:t>1,6</a:t>
                      </a:r>
                    </a:p>
                  </a:txBody>
                  <a:tcPr marL="6938" marR="6938" marT="7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r" fontAlgn="b"/>
                      <a:r>
                        <a:rPr lang="pl-PL" sz="900" b="1" i="0" u="none" strike="noStrike" dirty="0">
                          <a:solidFill>
                            <a:srgbClr val="000000"/>
                          </a:solidFill>
                          <a:latin typeface="Arial" pitchFamily="34" charset="0"/>
                          <a:cs typeface="Arial" pitchFamily="34" charset="0"/>
                        </a:rPr>
                        <a:t>3,9</a:t>
                      </a:r>
                    </a:p>
                  </a:txBody>
                  <a:tcPr marL="6938" marR="6938" marT="7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r" fontAlgn="b"/>
                      <a:r>
                        <a:rPr lang="pl-PL" sz="900" b="1" i="0" u="none" strike="noStrike" dirty="0">
                          <a:solidFill>
                            <a:srgbClr val="000000"/>
                          </a:solidFill>
                          <a:latin typeface="Arial" pitchFamily="34" charset="0"/>
                          <a:cs typeface="Arial" pitchFamily="34" charset="0"/>
                        </a:rPr>
                        <a:t>4,5</a:t>
                      </a:r>
                    </a:p>
                  </a:txBody>
                  <a:tcPr marL="6938" marR="6938" marT="7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r" fontAlgn="b"/>
                      <a:r>
                        <a:rPr lang="pl-PL" sz="900" b="1" i="0" u="none" strike="noStrike" dirty="0">
                          <a:solidFill>
                            <a:srgbClr val="000000"/>
                          </a:solidFill>
                          <a:latin typeface="Arial" pitchFamily="34" charset="0"/>
                          <a:cs typeface="Arial" pitchFamily="34" charset="0"/>
                        </a:rPr>
                        <a:t>1,9</a:t>
                      </a:r>
                    </a:p>
                  </a:txBody>
                  <a:tcPr marL="6938" marR="6938" marT="7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r" fontAlgn="b"/>
                      <a:r>
                        <a:rPr lang="pl-PL" sz="900" b="1" i="0" u="none" strike="noStrike">
                          <a:solidFill>
                            <a:srgbClr val="000000"/>
                          </a:solidFill>
                          <a:latin typeface="Arial" pitchFamily="34" charset="0"/>
                          <a:cs typeface="Arial" pitchFamily="34" charset="0"/>
                        </a:rPr>
                        <a:t>1,1</a:t>
                      </a:r>
                    </a:p>
                  </a:txBody>
                  <a:tcPr marL="6938" marR="6938" marT="7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r" fontAlgn="b"/>
                      <a:r>
                        <a:rPr lang="pl-PL" sz="900" b="1" i="0" u="none" strike="noStrike">
                          <a:solidFill>
                            <a:srgbClr val="000000"/>
                          </a:solidFill>
                          <a:latin typeface="Arial" pitchFamily="34" charset="0"/>
                          <a:cs typeface="Arial" pitchFamily="34" charset="0"/>
                        </a:rPr>
                        <a:t>2,2</a:t>
                      </a:r>
                    </a:p>
                  </a:txBody>
                  <a:tcPr marL="6938" marR="6938" marT="7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r" fontAlgn="ctr"/>
                      <a:r>
                        <a:rPr lang="pl-PL" sz="900" b="1" i="0" u="none" strike="noStrike" dirty="0" smtClean="0">
                          <a:solidFill>
                            <a:srgbClr val="000000"/>
                          </a:solidFill>
                          <a:latin typeface="Arial" pitchFamily="34" charset="0"/>
                          <a:cs typeface="Arial" pitchFamily="34" charset="0"/>
                        </a:rPr>
                        <a:t>18,1</a:t>
                      </a:r>
                      <a:endParaRPr lang="pl-PL" sz="900" b="1" i="0" u="none" strike="noStrike" dirty="0">
                        <a:solidFill>
                          <a:srgbClr val="000000"/>
                        </a:solidFill>
                        <a:latin typeface="Arial" pitchFamily="34" charset="0"/>
                        <a:cs typeface="Arial" pitchFamily="34" charset="0"/>
                      </a:endParaRPr>
                    </a:p>
                  </a:txBody>
                  <a:tcPr marL="6938" marR="6938" marT="70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r>
              <a:tr h="171504">
                <a:tc>
                  <a:txBody>
                    <a:bodyPr/>
                    <a:lstStyle/>
                    <a:p>
                      <a:pPr algn="l" fontAlgn="b"/>
                      <a:r>
                        <a:rPr lang="pl-PL" sz="900" b="0" i="0" u="none" strike="noStrike">
                          <a:solidFill>
                            <a:srgbClr val="000000"/>
                          </a:solidFill>
                          <a:latin typeface="Arial" pitchFamily="34" charset="0"/>
                          <a:cs typeface="Arial" pitchFamily="34" charset="0"/>
                        </a:rPr>
                        <a:t>Lithuania</a:t>
                      </a:r>
                    </a:p>
                  </a:txBody>
                  <a:tcPr marL="6938" marR="6938" marT="7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900" b="0" i="0" u="none" strike="noStrike" dirty="0">
                          <a:solidFill>
                            <a:srgbClr val="000000"/>
                          </a:solidFill>
                          <a:latin typeface="Arial" pitchFamily="34" charset="0"/>
                          <a:cs typeface="Arial" pitchFamily="34" charset="0"/>
                        </a:rPr>
                        <a:t>2,9</a:t>
                      </a:r>
                    </a:p>
                  </a:txBody>
                  <a:tcPr marL="6938" marR="6938" marT="7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900" b="0" i="0" u="none" strike="noStrike" dirty="0">
                          <a:solidFill>
                            <a:srgbClr val="000000"/>
                          </a:solidFill>
                          <a:latin typeface="Arial" pitchFamily="34" charset="0"/>
                          <a:cs typeface="Arial" pitchFamily="34" charset="0"/>
                        </a:rPr>
                        <a:t>-14,8</a:t>
                      </a:r>
                    </a:p>
                  </a:txBody>
                  <a:tcPr marL="6938" marR="6938" marT="7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900" b="0" i="0" u="none" strike="noStrike" dirty="0">
                          <a:solidFill>
                            <a:srgbClr val="000000"/>
                          </a:solidFill>
                          <a:latin typeface="Arial" pitchFamily="34" charset="0"/>
                          <a:cs typeface="Arial" pitchFamily="34" charset="0"/>
                        </a:rPr>
                        <a:t>1,5</a:t>
                      </a:r>
                    </a:p>
                  </a:txBody>
                  <a:tcPr marL="6938" marR="6938" marT="7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900" b="0" i="0" u="none" strike="noStrike" dirty="0">
                          <a:solidFill>
                            <a:srgbClr val="000000"/>
                          </a:solidFill>
                          <a:latin typeface="Arial" pitchFamily="34" charset="0"/>
                          <a:cs typeface="Arial" pitchFamily="34" charset="0"/>
                        </a:rPr>
                        <a:t>5,9</a:t>
                      </a:r>
                    </a:p>
                  </a:txBody>
                  <a:tcPr marL="6938" marR="6938" marT="7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900" b="0" i="0" u="none" strike="noStrike">
                          <a:solidFill>
                            <a:srgbClr val="000000"/>
                          </a:solidFill>
                          <a:latin typeface="Arial" pitchFamily="34" charset="0"/>
                          <a:cs typeface="Arial" pitchFamily="34" charset="0"/>
                        </a:rPr>
                        <a:t>3,7</a:t>
                      </a:r>
                    </a:p>
                  </a:txBody>
                  <a:tcPr marL="6938" marR="6938" marT="7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900" b="0" i="0" u="none" strike="noStrike">
                          <a:solidFill>
                            <a:srgbClr val="000000"/>
                          </a:solidFill>
                          <a:latin typeface="Arial" pitchFamily="34" charset="0"/>
                          <a:cs typeface="Arial" pitchFamily="34" charset="0"/>
                        </a:rPr>
                        <a:t>3,1</a:t>
                      </a:r>
                    </a:p>
                  </a:txBody>
                  <a:tcPr marL="6938" marR="6938" marT="7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900" b="0" i="0" u="none" strike="noStrike">
                          <a:solidFill>
                            <a:srgbClr val="000000"/>
                          </a:solidFill>
                          <a:latin typeface="Arial" pitchFamily="34" charset="0"/>
                          <a:cs typeface="Arial" pitchFamily="34" charset="0"/>
                        </a:rPr>
                        <a:t>3,6</a:t>
                      </a:r>
                    </a:p>
                  </a:txBody>
                  <a:tcPr marL="6938" marR="6938" marT="7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pl-PL" sz="900" b="1" i="0" u="none" strike="noStrike">
                          <a:solidFill>
                            <a:srgbClr val="000000"/>
                          </a:solidFill>
                          <a:latin typeface="Arial" pitchFamily="34" charset="0"/>
                          <a:cs typeface="Arial" pitchFamily="34" charset="0"/>
                        </a:rPr>
                        <a:t>-2,3</a:t>
                      </a:r>
                    </a:p>
                  </a:txBody>
                  <a:tcPr marL="6938" marR="6938" marT="70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r>
              <a:tr h="171504">
                <a:tc>
                  <a:txBody>
                    <a:bodyPr/>
                    <a:lstStyle/>
                    <a:p>
                      <a:pPr algn="l" fontAlgn="b"/>
                      <a:r>
                        <a:rPr lang="pl-PL" sz="900" b="0" i="0" u="none" strike="noStrike">
                          <a:solidFill>
                            <a:srgbClr val="000000"/>
                          </a:solidFill>
                          <a:latin typeface="Arial" pitchFamily="34" charset="0"/>
                          <a:cs typeface="Arial" pitchFamily="34" charset="0"/>
                        </a:rPr>
                        <a:t>Latvia</a:t>
                      </a:r>
                    </a:p>
                  </a:txBody>
                  <a:tcPr marL="6938" marR="6938" marT="7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900" b="0" i="0" u="none" strike="noStrike">
                          <a:solidFill>
                            <a:srgbClr val="000000"/>
                          </a:solidFill>
                          <a:latin typeface="Arial" pitchFamily="34" charset="0"/>
                          <a:cs typeface="Arial" pitchFamily="34" charset="0"/>
                        </a:rPr>
                        <a:t>-3,3</a:t>
                      </a:r>
                    </a:p>
                  </a:txBody>
                  <a:tcPr marL="6938" marR="6938" marT="7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900" b="0" i="0" u="none" strike="noStrike">
                          <a:solidFill>
                            <a:srgbClr val="000000"/>
                          </a:solidFill>
                          <a:latin typeface="Arial" pitchFamily="34" charset="0"/>
                          <a:cs typeface="Arial" pitchFamily="34" charset="0"/>
                        </a:rPr>
                        <a:t>-17,7</a:t>
                      </a:r>
                    </a:p>
                  </a:txBody>
                  <a:tcPr marL="6938" marR="6938" marT="7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900" b="0" i="0" u="none" strike="noStrike" dirty="0">
                          <a:solidFill>
                            <a:srgbClr val="000000"/>
                          </a:solidFill>
                          <a:latin typeface="Arial" pitchFamily="34" charset="0"/>
                          <a:cs typeface="Arial" pitchFamily="34" charset="0"/>
                        </a:rPr>
                        <a:t>-0,9</a:t>
                      </a:r>
                    </a:p>
                  </a:txBody>
                  <a:tcPr marL="6938" marR="6938" marT="7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900" b="0" i="0" u="none" strike="noStrike">
                          <a:solidFill>
                            <a:srgbClr val="000000"/>
                          </a:solidFill>
                          <a:latin typeface="Arial" pitchFamily="34" charset="0"/>
                          <a:cs typeface="Arial" pitchFamily="34" charset="0"/>
                        </a:rPr>
                        <a:t>5,5</a:t>
                      </a:r>
                    </a:p>
                  </a:txBody>
                  <a:tcPr marL="6938" marR="6938" marT="7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900" b="0" i="0" u="none" strike="noStrike" dirty="0">
                          <a:solidFill>
                            <a:srgbClr val="000000"/>
                          </a:solidFill>
                          <a:latin typeface="Arial" pitchFamily="34" charset="0"/>
                          <a:cs typeface="Arial" pitchFamily="34" charset="0"/>
                        </a:rPr>
                        <a:t>5,6</a:t>
                      </a:r>
                    </a:p>
                  </a:txBody>
                  <a:tcPr marL="6938" marR="6938" marT="7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900" b="0" i="0" u="none" strike="noStrike">
                          <a:solidFill>
                            <a:srgbClr val="000000"/>
                          </a:solidFill>
                          <a:latin typeface="Arial" pitchFamily="34" charset="0"/>
                          <a:cs typeface="Arial" pitchFamily="34" charset="0"/>
                        </a:rPr>
                        <a:t>3,8</a:t>
                      </a:r>
                    </a:p>
                  </a:txBody>
                  <a:tcPr marL="6938" marR="6938" marT="7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900" b="0" i="0" u="none" strike="noStrike">
                          <a:solidFill>
                            <a:srgbClr val="000000"/>
                          </a:solidFill>
                          <a:latin typeface="Arial" pitchFamily="34" charset="0"/>
                          <a:cs typeface="Arial" pitchFamily="34" charset="0"/>
                        </a:rPr>
                        <a:t>4,1</a:t>
                      </a:r>
                    </a:p>
                  </a:txBody>
                  <a:tcPr marL="6938" marR="6938" marT="7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pl-PL" sz="900" b="1" i="0" u="none" strike="noStrike">
                          <a:solidFill>
                            <a:srgbClr val="000000"/>
                          </a:solidFill>
                          <a:latin typeface="Arial" pitchFamily="34" charset="0"/>
                          <a:cs typeface="Arial" pitchFamily="34" charset="0"/>
                        </a:rPr>
                        <a:t>-12,1</a:t>
                      </a:r>
                    </a:p>
                  </a:txBody>
                  <a:tcPr marL="6938" marR="6938" marT="70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r>
              <a:tr h="171504">
                <a:tc>
                  <a:txBody>
                    <a:bodyPr/>
                    <a:lstStyle/>
                    <a:p>
                      <a:pPr algn="l" fontAlgn="b"/>
                      <a:r>
                        <a:rPr lang="pl-PL" sz="900" b="0" i="0" u="none" strike="noStrike">
                          <a:solidFill>
                            <a:srgbClr val="000000"/>
                          </a:solidFill>
                          <a:latin typeface="Arial" pitchFamily="34" charset="0"/>
                          <a:cs typeface="Arial" pitchFamily="34" charset="0"/>
                        </a:rPr>
                        <a:t>Slovakia</a:t>
                      </a:r>
                    </a:p>
                  </a:txBody>
                  <a:tcPr marL="6938" marR="6938" marT="7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900" b="0" i="0" u="none" strike="noStrike">
                          <a:solidFill>
                            <a:srgbClr val="000000"/>
                          </a:solidFill>
                          <a:latin typeface="Arial" pitchFamily="34" charset="0"/>
                          <a:cs typeface="Arial" pitchFamily="34" charset="0"/>
                        </a:rPr>
                        <a:t>5,8</a:t>
                      </a:r>
                    </a:p>
                  </a:txBody>
                  <a:tcPr marL="6938" marR="6938" marT="7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900" b="0" i="0" u="none" strike="noStrike">
                          <a:solidFill>
                            <a:srgbClr val="000000"/>
                          </a:solidFill>
                          <a:latin typeface="Arial" pitchFamily="34" charset="0"/>
                          <a:cs typeface="Arial" pitchFamily="34" charset="0"/>
                        </a:rPr>
                        <a:t>-4,9</a:t>
                      </a:r>
                    </a:p>
                  </a:txBody>
                  <a:tcPr marL="6938" marR="6938" marT="7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900" b="0" i="0" u="none" strike="noStrike" dirty="0">
                          <a:solidFill>
                            <a:srgbClr val="000000"/>
                          </a:solidFill>
                          <a:latin typeface="Arial" pitchFamily="34" charset="0"/>
                          <a:cs typeface="Arial" pitchFamily="34" charset="0"/>
                        </a:rPr>
                        <a:t>4,4</a:t>
                      </a:r>
                    </a:p>
                  </a:txBody>
                  <a:tcPr marL="6938" marR="6938" marT="7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900" b="0" i="0" u="none" strike="noStrike">
                          <a:solidFill>
                            <a:srgbClr val="000000"/>
                          </a:solidFill>
                          <a:latin typeface="Arial" pitchFamily="34" charset="0"/>
                          <a:cs typeface="Arial" pitchFamily="34" charset="0"/>
                        </a:rPr>
                        <a:t>3,2</a:t>
                      </a:r>
                    </a:p>
                  </a:txBody>
                  <a:tcPr marL="6938" marR="6938" marT="7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900" b="0" i="0" u="none" strike="noStrike" dirty="0">
                          <a:solidFill>
                            <a:srgbClr val="000000"/>
                          </a:solidFill>
                          <a:latin typeface="Arial" pitchFamily="34" charset="0"/>
                          <a:cs typeface="Arial" pitchFamily="34" charset="0"/>
                        </a:rPr>
                        <a:t>2,0</a:t>
                      </a:r>
                    </a:p>
                  </a:txBody>
                  <a:tcPr marL="6938" marR="6938" marT="7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900" b="0" i="0" u="none" strike="noStrike">
                          <a:solidFill>
                            <a:srgbClr val="000000"/>
                          </a:solidFill>
                          <a:latin typeface="Arial" pitchFamily="34" charset="0"/>
                          <a:cs typeface="Arial" pitchFamily="34" charset="0"/>
                        </a:rPr>
                        <a:t>1,0</a:t>
                      </a:r>
                    </a:p>
                  </a:txBody>
                  <a:tcPr marL="6938" marR="6938" marT="7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900" b="0" i="0" u="none" strike="noStrike">
                          <a:solidFill>
                            <a:srgbClr val="000000"/>
                          </a:solidFill>
                          <a:latin typeface="Arial" pitchFamily="34" charset="0"/>
                          <a:cs typeface="Arial" pitchFamily="34" charset="0"/>
                        </a:rPr>
                        <a:t>2,8</a:t>
                      </a:r>
                    </a:p>
                  </a:txBody>
                  <a:tcPr marL="6938" marR="6938" marT="7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pl-PL" sz="900" b="1" i="0" u="none" strike="noStrike">
                          <a:solidFill>
                            <a:srgbClr val="000000"/>
                          </a:solidFill>
                          <a:latin typeface="Arial" pitchFamily="34" charset="0"/>
                          <a:cs typeface="Arial" pitchFamily="34" charset="0"/>
                        </a:rPr>
                        <a:t>10,6</a:t>
                      </a:r>
                    </a:p>
                  </a:txBody>
                  <a:tcPr marL="6938" marR="6938" marT="70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r>
              <a:tr h="171504">
                <a:tc>
                  <a:txBody>
                    <a:bodyPr/>
                    <a:lstStyle/>
                    <a:p>
                      <a:pPr algn="l" fontAlgn="b"/>
                      <a:r>
                        <a:rPr lang="pl-PL" sz="900" b="0" i="0" u="none" strike="noStrike">
                          <a:solidFill>
                            <a:srgbClr val="000000"/>
                          </a:solidFill>
                          <a:latin typeface="Arial" pitchFamily="34" charset="0"/>
                          <a:cs typeface="Arial" pitchFamily="34" charset="0"/>
                        </a:rPr>
                        <a:t>Estonia</a:t>
                      </a:r>
                    </a:p>
                  </a:txBody>
                  <a:tcPr marL="6938" marR="6938" marT="7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900" b="0" i="0" u="none" strike="noStrike">
                          <a:solidFill>
                            <a:srgbClr val="000000"/>
                          </a:solidFill>
                          <a:latin typeface="Arial" pitchFamily="34" charset="0"/>
                          <a:cs typeface="Arial" pitchFamily="34" charset="0"/>
                        </a:rPr>
                        <a:t>-4,2</a:t>
                      </a:r>
                    </a:p>
                  </a:txBody>
                  <a:tcPr marL="6938" marR="6938" marT="7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900" b="0" i="0" u="none" strike="noStrike">
                          <a:solidFill>
                            <a:srgbClr val="000000"/>
                          </a:solidFill>
                          <a:latin typeface="Arial" pitchFamily="34" charset="0"/>
                          <a:cs typeface="Arial" pitchFamily="34" charset="0"/>
                        </a:rPr>
                        <a:t>-14,1</a:t>
                      </a:r>
                    </a:p>
                  </a:txBody>
                  <a:tcPr marL="6938" marR="6938" marT="7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900" b="0" i="0" u="none" strike="noStrike">
                          <a:solidFill>
                            <a:srgbClr val="000000"/>
                          </a:solidFill>
                          <a:latin typeface="Arial" pitchFamily="34" charset="0"/>
                          <a:cs typeface="Arial" pitchFamily="34" charset="0"/>
                        </a:rPr>
                        <a:t>3,3</a:t>
                      </a:r>
                    </a:p>
                  </a:txBody>
                  <a:tcPr marL="6938" marR="6938" marT="7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900" b="0" i="0" u="none" strike="noStrike" dirty="0">
                          <a:solidFill>
                            <a:srgbClr val="000000"/>
                          </a:solidFill>
                          <a:latin typeface="Arial" pitchFamily="34" charset="0"/>
                          <a:cs typeface="Arial" pitchFamily="34" charset="0"/>
                        </a:rPr>
                        <a:t>8,3</a:t>
                      </a:r>
                    </a:p>
                  </a:txBody>
                  <a:tcPr marL="6938" marR="6938" marT="7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900" b="0" i="0" u="none" strike="noStrike" dirty="0">
                          <a:solidFill>
                            <a:srgbClr val="000000"/>
                          </a:solidFill>
                          <a:latin typeface="Arial" pitchFamily="34" charset="0"/>
                          <a:cs typeface="Arial" pitchFamily="34" charset="0"/>
                        </a:rPr>
                        <a:t>3,2</a:t>
                      </a:r>
                    </a:p>
                  </a:txBody>
                  <a:tcPr marL="6938" marR="6938" marT="7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900" b="0" i="0" u="none" strike="noStrike" dirty="0">
                          <a:solidFill>
                            <a:srgbClr val="000000"/>
                          </a:solidFill>
                          <a:latin typeface="Arial" pitchFamily="34" charset="0"/>
                          <a:cs typeface="Arial" pitchFamily="34" charset="0"/>
                        </a:rPr>
                        <a:t>3,0</a:t>
                      </a:r>
                    </a:p>
                  </a:txBody>
                  <a:tcPr marL="6938" marR="6938" marT="7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900" b="0" i="0" u="none" strike="noStrike">
                          <a:solidFill>
                            <a:srgbClr val="000000"/>
                          </a:solidFill>
                          <a:latin typeface="Arial" pitchFamily="34" charset="0"/>
                          <a:cs typeface="Arial" pitchFamily="34" charset="0"/>
                        </a:rPr>
                        <a:t>4,0</a:t>
                      </a:r>
                    </a:p>
                  </a:txBody>
                  <a:tcPr marL="6938" marR="6938" marT="7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pl-PL" sz="900" b="1" i="0" u="none" strike="noStrike">
                          <a:solidFill>
                            <a:srgbClr val="000000"/>
                          </a:solidFill>
                          <a:latin typeface="Arial" pitchFamily="34" charset="0"/>
                          <a:cs typeface="Arial" pitchFamily="34" charset="0"/>
                        </a:rPr>
                        <a:t>-5,0</a:t>
                      </a:r>
                    </a:p>
                  </a:txBody>
                  <a:tcPr marL="6938" marR="6938" marT="70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r>
              <a:tr h="171504">
                <a:tc>
                  <a:txBody>
                    <a:bodyPr/>
                    <a:lstStyle/>
                    <a:p>
                      <a:pPr algn="l" fontAlgn="b"/>
                      <a:r>
                        <a:rPr lang="pl-PL" sz="900" b="0" i="0" u="none" strike="noStrike">
                          <a:solidFill>
                            <a:srgbClr val="000000"/>
                          </a:solidFill>
                          <a:latin typeface="Arial" pitchFamily="34" charset="0"/>
                          <a:cs typeface="Arial" pitchFamily="34" charset="0"/>
                        </a:rPr>
                        <a:t>Romania</a:t>
                      </a:r>
                    </a:p>
                  </a:txBody>
                  <a:tcPr marL="6938" marR="6938" marT="7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900" b="0" i="0" u="none" strike="noStrike">
                          <a:solidFill>
                            <a:srgbClr val="000000"/>
                          </a:solidFill>
                          <a:latin typeface="Arial" pitchFamily="34" charset="0"/>
                          <a:cs typeface="Arial" pitchFamily="34" charset="0"/>
                        </a:rPr>
                        <a:t>7,3</a:t>
                      </a:r>
                    </a:p>
                  </a:txBody>
                  <a:tcPr marL="6938" marR="6938" marT="7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900" b="0" i="0" u="none" strike="noStrike">
                          <a:solidFill>
                            <a:srgbClr val="000000"/>
                          </a:solidFill>
                          <a:latin typeface="Arial" pitchFamily="34" charset="0"/>
                          <a:cs typeface="Arial" pitchFamily="34" charset="0"/>
                        </a:rPr>
                        <a:t>-6,6</a:t>
                      </a:r>
                    </a:p>
                  </a:txBody>
                  <a:tcPr marL="6938" marR="6938" marT="7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900" b="0" i="0" u="none" strike="noStrike">
                          <a:solidFill>
                            <a:srgbClr val="000000"/>
                          </a:solidFill>
                          <a:latin typeface="Arial" pitchFamily="34" charset="0"/>
                          <a:cs typeface="Arial" pitchFamily="34" charset="0"/>
                        </a:rPr>
                        <a:t>-1,1</a:t>
                      </a:r>
                    </a:p>
                  </a:txBody>
                  <a:tcPr marL="6938" marR="6938" marT="7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900" b="0" i="0" u="none" strike="noStrike" dirty="0">
                          <a:solidFill>
                            <a:srgbClr val="000000"/>
                          </a:solidFill>
                          <a:latin typeface="Arial" pitchFamily="34" charset="0"/>
                          <a:cs typeface="Arial" pitchFamily="34" charset="0"/>
                        </a:rPr>
                        <a:t>2,2</a:t>
                      </a:r>
                    </a:p>
                  </a:txBody>
                  <a:tcPr marL="6938" marR="6938" marT="7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900" b="0" i="0" u="none" strike="noStrike" dirty="0">
                          <a:solidFill>
                            <a:srgbClr val="000000"/>
                          </a:solidFill>
                          <a:latin typeface="Arial" pitchFamily="34" charset="0"/>
                          <a:cs typeface="Arial" pitchFamily="34" charset="0"/>
                        </a:rPr>
                        <a:t>0,7</a:t>
                      </a:r>
                    </a:p>
                  </a:txBody>
                  <a:tcPr marL="6938" marR="6938" marT="7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900" b="0" i="0" u="none" strike="noStrike">
                          <a:solidFill>
                            <a:srgbClr val="000000"/>
                          </a:solidFill>
                          <a:latin typeface="Arial" pitchFamily="34" charset="0"/>
                          <a:cs typeface="Arial" pitchFamily="34" charset="0"/>
                        </a:rPr>
                        <a:t>1,6</a:t>
                      </a:r>
                    </a:p>
                  </a:txBody>
                  <a:tcPr marL="6938" marR="6938" marT="7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900" b="0" i="0" u="none" strike="noStrike" dirty="0">
                          <a:solidFill>
                            <a:srgbClr val="000000"/>
                          </a:solidFill>
                          <a:latin typeface="Arial" pitchFamily="34" charset="0"/>
                          <a:cs typeface="Arial" pitchFamily="34" charset="0"/>
                        </a:rPr>
                        <a:t>2,2</a:t>
                      </a:r>
                    </a:p>
                  </a:txBody>
                  <a:tcPr marL="6938" marR="6938" marT="7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pl-PL" sz="900" b="1" i="0" u="none" strike="noStrike">
                          <a:solidFill>
                            <a:srgbClr val="000000"/>
                          </a:solidFill>
                          <a:latin typeface="Arial" pitchFamily="34" charset="0"/>
                          <a:cs typeface="Arial" pitchFamily="34" charset="0"/>
                        </a:rPr>
                        <a:t>2,0</a:t>
                      </a:r>
                    </a:p>
                  </a:txBody>
                  <a:tcPr marL="6938" marR="6938" marT="70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r>
              <a:tr h="171504">
                <a:tc>
                  <a:txBody>
                    <a:bodyPr/>
                    <a:lstStyle/>
                    <a:p>
                      <a:pPr algn="l" fontAlgn="b"/>
                      <a:r>
                        <a:rPr lang="pl-PL" sz="900" b="0" i="0" u="none" strike="noStrike">
                          <a:solidFill>
                            <a:srgbClr val="000000"/>
                          </a:solidFill>
                          <a:latin typeface="Arial" pitchFamily="34" charset="0"/>
                          <a:cs typeface="Arial" pitchFamily="34" charset="0"/>
                        </a:rPr>
                        <a:t>Malta</a:t>
                      </a:r>
                    </a:p>
                  </a:txBody>
                  <a:tcPr marL="6938" marR="6938" marT="7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900" b="0" i="0" u="none" strike="noStrike">
                          <a:solidFill>
                            <a:srgbClr val="000000"/>
                          </a:solidFill>
                          <a:latin typeface="Arial" pitchFamily="34" charset="0"/>
                          <a:cs typeface="Arial" pitchFamily="34" charset="0"/>
                        </a:rPr>
                        <a:t>3,9</a:t>
                      </a:r>
                    </a:p>
                  </a:txBody>
                  <a:tcPr marL="6938" marR="6938" marT="7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900" b="0" i="0" u="none" strike="noStrike">
                          <a:solidFill>
                            <a:srgbClr val="000000"/>
                          </a:solidFill>
                          <a:latin typeface="Arial" pitchFamily="34" charset="0"/>
                          <a:cs typeface="Arial" pitchFamily="34" charset="0"/>
                        </a:rPr>
                        <a:t>-2,8</a:t>
                      </a:r>
                    </a:p>
                  </a:txBody>
                  <a:tcPr marL="6938" marR="6938" marT="7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900" b="0" i="0" u="none" strike="noStrike">
                          <a:solidFill>
                            <a:srgbClr val="000000"/>
                          </a:solidFill>
                          <a:latin typeface="Arial" pitchFamily="34" charset="0"/>
                          <a:cs typeface="Arial" pitchFamily="34" charset="0"/>
                        </a:rPr>
                        <a:t>2,9</a:t>
                      </a:r>
                    </a:p>
                  </a:txBody>
                  <a:tcPr marL="6938" marR="6938" marT="7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900" b="0" i="0" u="none" strike="noStrike" dirty="0">
                          <a:solidFill>
                            <a:srgbClr val="000000"/>
                          </a:solidFill>
                          <a:latin typeface="Arial" pitchFamily="34" charset="0"/>
                          <a:cs typeface="Arial" pitchFamily="34" charset="0"/>
                        </a:rPr>
                        <a:t>1,7</a:t>
                      </a:r>
                    </a:p>
                  </a:txBody>
                  <a:tcPr marL="6938" marR="6938" marT="7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900" b="0" i="0" u="none" strike="noStrike" dirty="0">
                          <a:solidFill>
                            <a:srgbClr val="000000"/>
                          </a:solidFill>
                          <a:latin typeface="Arial" pitchFamily="34" charset="0"/>
                          <a:cs typeface="Arial" pitchFamily="34" charset="0"/>
                        </a:rPr>
                        <a:t>0,8</a:t>
                      </a:r>
                    </a:p>
                  </a:txBody>
                  <a:tcPr marL="6938" marR="6938" marT="7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900" b="0" i="0" u="none" strike="noStrike">
                          <a:solidFill>
                            <a:srgbClr val="000000"/>
                          </a:solidFill>
                          <a:latin typeface="Arial" pitchFamily="34" charset="0"/>
                          <a:cs typeface="Arial" pitchFamily="34" charset="0"/>
                        </a:rPr>
                        <a:t>1,4</a:t>
                      </a:r>
                    </a:p>
                  </a:txBody>
                  <a:tcPr marL="6938" marR="6938" marT="7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900" b="0" i="0" u="none" strike="noStrike" dirty="0">
                          <a:solidFill>
                            <a:srgbClr val="000000"/>
                          </a:solidFill>
                          <a:latin typeface="Arial" pitchFamily="34" charset="0"/>
                          <a:cs typeface="Arial" pitchFamily="34" charset="0"/>
                        </a:rPr>
                        <a:t>1,8</a:t>
                      </a:r>
                    </a:p>
                  </a:txBody>
                  <a:tcPr marL="6938" marR="6938" marT="7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pl-PL" sz="900" b="1" i="0" u="none" strike="noStrike" dirty="0">
                          <a:solidFill>
                            <a:srgbClr val="000000"/>
                          </a:solidFill>
                          <a:latin typeface="Arial" pitchFamily="34" charset="0"/>
                          <a:cs typeface="Arial" pitchFamily="34" charset="0"/>
                        </a:rPr>
                        <a:t>6,5</a:t>
                      </a:r>
                    </a:p>
                  </a:txBody>
                  <a:tcPr marL="6938" marR="6938" marT="70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r>
              <a:tr h="171504">
                <a:tc>
                  <a:txBody>
                    <a:bodyPr/>
                    <a:lstStyle/>
                    <a:p>
                      <a:pPr algn="l" fontAlgn="b"/>
                      <a:r>
                        <a:rPr lang="pl-PL" sz="900" b="0" i="0" u="none" strike="noStrike">
                          <a:solidFill>
                            <a:srgbClr val="000000"/>
                          </a:solidFill>
                          <a:latin typeface="Arial" pitchFamily="34" charset="0"/>
                          <a:cs typeface="Arial" pitchFamily="34" charset="0"/>
                        </a:rPr>
                        <a:t>Denmark</a:t>
                      </a:r>
                    </a:p>
                  </a:txBody>
                  <a:tcPr marL="6938" marR="6938" marT="7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900" b="0" i="0" u="none" strike="noStrike">
                          <a:solidFill>
                            <a:srgbClr val="000000"/>
                          </a:solidFill>
                          <a:latin typeface="Arial" pitchFamily="34" charset="0"/>
                          <a:cs typeface="Arial" pitchFamily="34" charset="0"/>
                        </a:rPr>
                        <a:t>-0,8</a:t>
                      </a:r>
                    </a:p>
                  </a:txBody>
                  <a:tcPr marL="6938" marR="6938" marT="7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900" b="0" i="0" u="none" strike="noStrike">
                          <a:solidFill>
                            <a:srgbClr val="000000"/>
                          </a:solidFill>
                          <a:latin typeface="Arial" pitchFamily="34" charset="0"/>
                          <a:cs typeface="Arial" pitchFamily="34" charset="0"/>
                        </a:rPr>
                        <a:t>-5,7</a:t>
                      </a:r>
                    </a:p>
                  </a:txBody>
                  <a:tcPr marL="6938" marR="6938" marT="7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900" b="0" i="0" u="none" strike="noStrike">
                          <a:solidFill>
                            <a:srgbClr val="000000"/>
                          </a:solidFill>
                          <a:latin typeface="Arial" pitchFamily="34" charset="0"/>
                          <a:cs typeface="Arial" pitchFamily="34" charset="0"/>
                        </a:rPr>
                        <a:t>1,6</a:t>
                      </a:r>
                    </a:p>
                  </a:txBody>
                  <a:tcPr marL="6938" marR="6938" marT="7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900" b="0" i="0" u="none" strike="noStrike">
                          <a:solidFill>
                            <a:srgbClr val="000000"/>
                          </a:solidFill>
                          <a:latin typeface="Arial" pitchFamily="34" charset="0"/>
                          <a:cs typeface="Arial" pitchFamily="34" charset="0"/>
                        </a:rPr>
                        <a:t>1,1</a:t>
                      </a:r>
                    </a:p>
                  </a:txBody>
                  <a:tcPr marL="6938" marR="6938" marT="7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900" b="0" i="0" u="none" strike="noStrike" dirty="0">
                          <a:solidFill>
                            <a:srgbClr val="000000"/>
                          </a:solidFill>
                          <a:latin typeface="Arial" pitchFamily="34" charset="0"/>
                          <a:cs typeface="Arial" pitchFamily="34" charset="0"/>
                        </a:rPr>
                        <a:t>-0,5</a:t>
                      </a:r>
                    </a:p>
                  </a:txBody>
                  <a:tcPr marL="6938" marR="6938" marT="7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900" b="0" i="0" u="none" strike="noStrike" dirty="0">
                          <a:solidFill>
                            <a:srgbClr val="000000"/>
                          </a:solidFill>
                          <a:latin typeface="Arial" pitchFamily="34" charset="0"/>
                          <a:cs typeface="Arial" pitchFamily="34" charset="0"/>
                        </a:rPr>
                        <a:t>0,7</a:t>
                      </a:r>
                    </a:p>
                  </a:txBody>
                  <a:tcPr marL="6938" marR="6938" marT="7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900" b="0" i="0" u="none" strike="noStrike">
                          <a:solidFill>
                            <a:srgbClr val="000000"/>
                          </a:solidFill>
                          <a:latin typeface="Arial" pitchFamily="34" charset="0"/>
                          <a:cs typeface="Arial" pitchFamily="34" charset="0"/>
                        </a:rPr>
                        <a:t>1,7</a:t>
                      </a:r>
                    </a:p>
                  </a:txBody>
                  <a:tcPr marL="6938" marR="6938" marT="7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pl-PL" sz="900" b="1" i="0" u="none" strike="noStrike" dirty="0">
                          <a:solidFill>
                            <a:srgbClr val="000000"/>
                          </a:solidFill>
                          <a:latin typeface="Arial" pitchFamily="34" charset="0"/>
                          <a:cs typeface="Arial" pitchFamily="34" charset="0"/>
                        </a:rPr>
                        <a:t>-4,4</a:t>
                      </a:r>
                    </a:p>
                  </a:txBody>
                  <a:tcPr marL="6938" marR="6938" marT="70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r>
              <a:tr h="171504">
                <a:tc>
                  <a:txBody>
                    <a:bodyPr/>
                    <a:lstStyle/>
                    <a:p>
                      <a:pPr algn="l" fontAlgn="b"/>
                      <a:r>
                        <a:rPr lang="pl-PL" sz="900" b="0" i="0" u="none" strike="noStrike">
                          <a:solidFill>
                            <a:srgbClr val="000000"/>
                          </a:solidFill>
                          <a:latin typeface="Arial" pitchFamily="34" charset="0"/>
                          <a:cs typeface="Arial" pitchFamily="34" charset="0"/>
                        </a:rPr>
                        <a:t>Luxemburg</a:t>
                      </a:r>
                    </a:p>
                  </a:txBody>
                  <a:tcPr marL="6938" marR="6938" marT="7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900" b="0" i="0" u="none" strike="noStrike">
                          <a:solidFill>
                            <a:srgbClr val="000000"/>
                          </a:solidFill>
                          <a:latin typeface="Arial" pitchFamily="34" charset="0"/>
                          <a:cs typeface="Arial" pitchFamily="34" charset="0"/>
                        </a:rPr>
                        <a:t>-0,7</a:t>
                      </a:r>
                    </a:p>
                  </a:txBody>
                  <a:tcPr marL="6938" marR="6938" marT="7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900" b="0" i="0" u="none" strike="noStrike">
                          <a:solidFill>
                            <a:srgbClr val="000000"/>
                          </a:solidFill>
                          <a:latin typeface="Arial" pitchFamily="34" charset="0"/>
                          <a:cs typeface="Arial" pitchFamily="34" charset="0"/>
                        </a:rPr>
                        <a:t>-4,1</a:t>
                      </a:r>
                    </a:p>
                  </a:txBody>
                  <a:tcPr marL="6938" marR="6938" marT="7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900" b="0" i="0" u="none" strike="noStrike">
                          <a:solidFill>
                            <a:srgbClr val="000000"/>
                          </a:solidFill>
                          <a:latin typeface="Arial" pitchFamily="34" charset="0"/>
                          <a:cs typeface="Arial" pitchFamily="34" charset="0"/>
                        </a:rPr>
                        <a:t>2,9</a:t>
                      </a:r>
                    </a:p>
                  </a:txBody>
                  <a:tcPr marL="6938" marR="6938" marT="7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900" b="0" i="0" u="none" strike="noStrike">
                          <a:solidFill>
                            <a:srgbClr val="000000"/>
                          </a:solidFill>
                          <a:latin typeface="Arial" pitchFamily="34" charset="0"/>
                          <a:cs typeface="Arial" pitchFamily="34" charset="0"/>
                        </a:rPr>
                        <a:t>1,7</a:t>
                      </a:r>
                    </a:p>
                  </a:txBody>
                  <a:tcPr marL="6938" marR="6938" marT="7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900" b="0" i="0" u="none" strike="noStrike" dirty="0">
                          <a:solidFill>
                            <a:srgbClr val="000000"/>
                          </a:solidFill>
                          <a:latin typeface="Arial" pitchFamily="34" charset="0"/>
                          <a:cs typeface="Arial" pitchFamily="34" charset="0"/>
                        </a:rPr>
                        <a:t>0,3</a:t>
                      </a:r>
                    </a:p>
                  </a:txBody>
                  <a:tcPr marL="6938" marR="6938" marT="7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900" b="0" i="0" u="none" strike="noStrike" dirty="0">
                          <a:solidFill>
                            <a:srgbClr val="000000"/>
                          </a:solidFill>
                          <a:latin typeface="Arial" pitchFamily="34" charset="0"/>
                          <a:cs typeface="Arial" pitchFamily="34" charset="0"/>
                        </a:rPr>
                        <a:t>0,8</a:t>
                      </a:r>
                    </a:p>
                  </a:txBody>
                  <a:tcPr marL="6938" marR="6938" marT="7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900" b="0" i="0" u="none" strike="noStrike">
                          <a:solidFill>
                            <a:srgbClr val="000000"/>
                          </a:solidFill>
                          <a:latin typeface="Arial" pitchFamily="34" charset="0"/>
                          <a:cs typeface="Arial" pitchFamily="34" charset="0"/>
                        </a:rPr>
                        <a:t>1,6</a:t>
                      </a:r>
                    </a:p>
                  </a:txBody>
                  <a:tcPr marL="6938" marR="6938" marT="7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pl-PL" sz="900" b="1" i="0" u="none" strike="noStrike" dirty="0">
                          <a:solidFill>
                            <a:srgbClr val="000000"/>
                          </a:solidFill>
                          <a:latin typeface="Arial" pitchFamily="34" charset="0"/>
                          <a:cs typeface="Arial" pitchFamily="34" charset="0"/>
                        </a:rPr>
                        <a:t>0,0</a:t>
                      </a:r>
                    </a:p>
                  </a:txBody>
                  <a:tcPr marL="6938" marR="6938" marT="70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r>
              <a:tr h="171504">
                <a:tc>
                  <a:txBody>
                    <a:bodyPr/>
                    <a:lstStyle/>
                    <a:p>
                      <a:pPr algn="l" fontAlgn="b"/>
                      <a:r>
                        <a:rPr lang="pl-PL" sz="900" b="0" i="0" u="none" strike="noStrike">
                          <a:solidFill>
                            <a:srgbClr val="000000"/>
                          </a:solidFill>
                          <a:latin typeface="Arial" pitchFamily="34" charset="0"/>
                          <a:cs typeface="Arial" pitchFamily="34" charset="0"/>
                        </a:rPr>
                        <a:t>Austria</a:t>
                      </a:r>
                    </a:p>
                  </a:txBody>
                  <a:tcPr marL="6938" marR="6938" marT="7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900" b="0" i="0" u="none" strike="noStrike">
                          <a:solidFill>
                            <a:srgbClr val="000000"/>
                          </a:solidFill>
                          <a:latin typeface="Arial" pitchFamily="34" charset="0"/>
                          <a:cs typeface="Arial" pitchFamily="34" charset="0"/>
                        </a:rPr>
                        <a:t>1,4</a:t>
                      </a:r>
                    </a:p>
                  </a:txBody>
                  <a:tcPr marL="6938" marR="6938" marT="7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900" b="0" i="0" u="none" strike="noStrike">
                          <a:solidFill>
                            <a:srgbClr val="000000"/>
                          </a:solidFill>
                          <a:latin typeface="Arial" pitchFamily="34" charset="0"/>
                          <a:cs typeface="Arial" pitchFamily="34" charset="0"/>
                        </a:rPr>
                        <a:t>-3,8</a:t>
                      </a:r>
                    </a:p>
                  </a:txBody>
                  <a:tcPr marL="6938" marR="6938" marT="7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900" b="0" i="0" u="none" strike="noStrike">
                          <a:solidFill>
                            <a:srgbClr val="000000"/>
                          </a:solidFill>
                          <a:latin typeface="Arial" pitchFamily="34" charset="0"/>
                          <a:cs typeface="Arial" pitchFamily="34" charset="0"/>
                        </a:rPr>
                        <a:t>2,1</a:t>
                      </a:r>
                    </a:p>
                  </a:txBody>
                  <a:tcPr marL="6938" marR="6938" marT="7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900" b="0" i="0" u="none" strike="noStrike">
                          <a:solidFill>
                            <a:srgbClr val="000000"/>
                          </a:solidFill>
                          <a:latin typeface="Arial" pitchFamily="34" charset="0"/>
                          <a:cs typeface="Arial" pitchFamily="34" charset="0"/>
                        </a:rPr>
                        <a:t>2,7</a:t>
                      </a:r>
                    </a:p>
                  </a:txBody>
                  <a:tcPr marL="6938" marR="6938" marT="7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900" b="0" i="0" u="none" strike="noStrike" dirty="0">
                          <a:solidFill>
                            <a:srgbClr val="000000"/>
                          </a:solidFill>
                          <a:latin typeface="Arial" pitchFamily="34" charset="0"/>
                          <a:cs typeface="Arial" pitchFamily="34" charset="0"/>
                        </a:rPr>
                        <a:t>0,8</a:t>
                      </a:r>
                    </a:p>
                  </a:txBody>
                  <a:tcPr marL="6938" marR="6938" marT="7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900" b="0" i="0" u="none" strike="noStrike" dirty="0">
                          <a:solidFill>
                            <a:srgbClr val="000000"/>
                          </a:solidFill>
                          <a:latin typeface="Arial" pitchFamily="34" charset="0"/>
                          <a:cs typeface="Arial" pitchFamily="34" charset="0"/>
                        </a:rPr>
                        <a:t>0,6</a:t>
                      </a:r>
                    </a:p>
                  </a:txBody>
                  <a:tcPr marL="6938" marR="6938" marT="7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900" b="0" i="0" u="none" strike="noStrike" dirty="0">
                          <a:solidFill>
                            <a:srgbClr val="000000"/>
                          </a:solidFill>
                          <a:latin typeface="Arial" pitchFamily="34" charset="0"/>
                          <a:cs typeface="Arial" pitchFamily="34" charset="0"/>
                        </a:rPr>
                        <a:t>1,8</a:t>
                      </a:r>
                    </a:p>
                  </a:txBody>
                  <a:tcPr marL="6938" marR="6938" marT="7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pl-PL" sz="900" b="1" i="0" u="none" strike="noStrike" dirty="0">
                          <a:solidFill>
                            <a:srgbClr val="000000"/>
                          </a:solidFill>
                          <a:latin typeface="Arial" pitchFamily="34" charset="0"/>
                          <a:cs typeface="Arial" pitchFamily="34" charset="0"/>
                        </a:rPr>
                        <a:t>3,1</a:t>
                      </a:r>
                    </a:p>
                  </a:txBody>
                  <a:tcPr marL="6938" marR="6938" marT="70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r>
              <a:tr h="171504">
                <a:tc>
                  <a:txBody>
                    <a:bodyPr/>
                    <a:lstStyle/>
                    <a:p>
                      <a:pPr algn="l" fontAlgn="b"/>
                      <a:r>
                        <a:rPr lang="pl-PL" sz="900" b="0" i="0" u="none" strike="noStrike">
                          <a:solidFill>
                            <a:srgbClr val="000000"/>
                          </a:solidFill>
                          <a:latin typeface="Arial" pitchFamily="34" charset="0"/>
                          <a:cs typeface="Arial" pitchFamily="34" charset="0"/>
                        </a:rPr>
                        <a:t>Finland</a:t>
                      </a:r>
                    </a:p>
                  </a:txBody>
                  <a:tcPr marL="6938" marR="6938" marT="7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900" b="0" i="0" u="none" strike="noStrike">
                          <a:solidFill>
                            <a:srgbClr val="000000"/>
                          </a:solidFill>
                          <a:latin typeface="Arial" pitchFamily="34" charset="0"/>
                          <a:cs typeface="Arial" pitchFamily="34" charset="0"/>
                        </a:rPr>
                        <a:t>-8,5</a:t>
                      </a:r>
                    </a:p>
                  </a:txBody>
                  <a:tcPr marL="6938" marR="6938" marT="7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900" b="0" i="0" u="none" strike="noStrike">
                          <a:solidFill>
                            <a:srgbClr val="000000"/>
                          </a:solidFill>
                          <a:latin typeface="Arial" pitchFamily="34" charset="0"/>
                          <a:cs typeface="Arial" pitchFamily="34" charset="0"/>
                        </a:rPr>
                        <a:t>0,3</a:t>
                      </a:r>
                    </a:p>
                  </a:txBody>
                  <a:tcPr marL="6938" marR="6938" marT="7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900" b="0" i="0" u="none" strike="noStrike">
                          <a:solidFill>
                            <a:srgbClr val="000000"/>
                          </a:solidFill>
                          <a:latin typeface="Arial" pitchFamily="34" charset="0"/>
                          <a:cs typeface="Arial" pitchFamily="34" charset="0"/>
                        </a:rPr>
                        <a:t>3,3</a:t>
                      </a:r>
                    </a:p>
                  </a:txBody>
                  <a:tcPr marL="6938" marR="6938" marT="7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900" b="0" i="0" u="none" strike="noStrike">
                          <a:solidFill>
                            <a:srgbClr val="000000"/>
                          </a:solidFill>
                          <a:latin typeface="Arial" pitchFamily="34" charset="0"/>
                          <a:cs typeface="Arial" pitchFamily="34" charset="0"/>
                        </a:rPr>
                        <a:t>2,8</a:t>
                      </a:r>
                    </a:p>
                  </a:txBody>
                  <a:tcPr marL="6938" marR="6938" marT="7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900" b="0" i="0" u="none" strike="noStrike" dirty="0">
                          <a:solidFill>
                            <a:srgbClr val="000000"/>
                          </a:solidFill>
                          <a:latin typeface="Arial" pitchFamily="34" charset="0"/>
                          <a:cs typeface="Arial" pitchFamily="34" charset="0"/>
                        </a:rPr>
                        <a:t>-0,2</a:t>
                      </a:r>
                    </a:p>
                  </a:txBody>
                  <a:tcPr marL="6938" marR="6938" marT="7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900" b="0" i="0" u="none" strike="noStrike">
                          <a:solidFill>
                            <a:srgbClr val="000000"/>
                          </a:solidFill>
                          <a:latin typeface="Arial" pitchFamily="34" charset="0"/>
                          <a:cs typeface="Arial" pitchFamily="34" charset="0"/>
                        </a:rPr>
                        <a:t>0,3</a:t>
                      </a:r>
                    </a:p>
                  </a:txBody>
                  <a:tcPr marL="6938" marR="6938" marT="7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900" b="0" i="0" u="none" strike="noStrike" dirty="0">
                          <a:solidFill>
                            <a:srgbClr val="000000"/>
                          </a:solidFill>
                          <a:latin typeface="Arial" pitchFamily="34" charset="0"/>
                          <a:cs typeface="Arial" pitchFamily="34" charset="0"/>
                        </a:rPr>
                        <a:t>1,0</a:t>
                      </a:r>
                    </a:p>
                  </a:txBody>
                  <a:tcPr marL="6938" marR="6938" marT="7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pl-PL" sz="900" b="1" i="0" u="none" strike="noStrike" dirty="0">
                          <a:solidFill>
                            <a:srgbClr val="000000"/>
                          </a:solidFill>
                          <a:latin typeface="Arial" pitchFamily="34" charset="0"/>
                          <a:cs typeface="Arial" pitchFamily="34" charset="0"/>
                        </a:rPr>
                        <a:t>-2,7</a:t>
                      </a:r>
                    </a:p>
                  </a:txBody>
                  <a:tcPr marL="6938" marR="6938" marT="70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r>
              <a:tr h="171504">
                <a:tc>
                  <a:txBody>
                    <a:bodyPr/>
                    <a:lstStyle/>
                    <a:p>
                      <a:pPr algn="l" fontAlgn="b"/>
                      <a:r>
                        <a:rPr lang="pl-PL" sz="900" b="0" i="0" u="none" strike="noStrike">
                          <a:solidFill>
                            <a:srgbClr val="000000"/>
                          </a:solidFill>
                          <a:latin typeface="Arial" pitchFamily="34" charset="0"/>
                          <a:cs typeface="Arial" pitchFamily="34" charset="0"/>
                        </a:rPr>
                        <a:t>Germany</a:t>
                      </a:r>
                    </a:p>
                  </a:txBody>
                  <a:tcPr marL="6938" marR="6938" marT="7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900" b="0" i="0" u="none" strike="noStrike">
                          <a:solidFill>
                            <a:srgbClr val="000000"/>
                          </a:solidFill>
                          <a:latin typeface="Arial" pitchFamily="34" charset="0"/>
                          <a:cs typeface="Arial" pitchFamily="34" charset="0"/>
                        </a:rPr>
                        <a:t>1,1</a:t>
                      </a:r>
                    </a:p>
                  </a:txBody>
                  <a:tcPr marL="6938" marR="6938" marT="7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900" b="0" i="0" u="none" strike="noStrike">
                          <a:solidFill>
                            <a:srgbClr val="000000"/>
                          </a:solidFill>
                          <a:latin typeface="Arial" pitchFamily="34" charset="0"/>
                          <a:cs typeface="Arial" pitchFamily="34" charset="0"/>
                        </a:rPr>
                        <a:t>-5,1</a:t>
                      </a:r>
                    </a:p>
                  </a:txBody>
                  <a:tcPr marL="6938" marR="6938" marT="7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900" b="0" i="0" u="none" strike="noStrike">
                          <a:solidFill>
                            <a:srgbClr val="000000"/>
                          </a:solidFill>
                          <a:latin typeface="Arial" pitchFamily="34" charset="0"/>
                          <a:cs typeface="Arial" pitchFamily="34" charset="0"/>
                        </a:rPr>
                        <a:t>4,2</a:t>
                      </a:r>
                    </a:p>
                  </a:txBody>
                  <a:tcPr marL="6938" marR="6938" marT="7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900" b="0" i="0" u="none" strike="noStrike">
                          <a:solidFill>
                            <a:srgbClr val="000000"/>
                          </a:solidFill>
                          <a:latin typeface="Arial" pitchFamily="34" charset="0"/>
                          <a:cs typeface="Arial" pitchFamily="34" charset="0"/>
                        </a:rPr>
                        <a:t>3,0</a:t>
                      </a:r>
                    </a:p>
                  </a:txBody>
                  <a:tcPr marL="6938" marR="6938" marT="7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900" b="0" i="0" u="none" strike="noStrike" dirty="0">
                          <a:solidFill>
                            <a:srgbClr val="000000"/>
                          </a:solidFill>
                          <a:latin typeface="Arial" pitchFamily="34" charset="0"/>
                          <a:cs typeface="Arial" pitchFamily="34" charset="0"/>
                        </a:rPr>
                        <a:t>0,7</a:t>
                      </a:r>
                    </a:p>
                  </a:txBody>
                  <a:tcPr marL="6938" marR="6938" marT="7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900" b="0" i="0" u="none" strike="noStrike">
                          <a:solidFill>
                            <a:srgbClr val="000000"/>
                          </a:solidFill>
                          <a:latin typeface="Arial" pitchFamily="34" charset="0"/>
                          <a:cs typeface="Arial" pitchFamily="34" charset="0"/>
                        </a:rPr>
                        <a:t>0,4</a:t>
                      </a:r>
                    </a:p>
                  </a:txBody>
                  <a:tcPr marL="6938" marR="6938" marT="7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900" b="0" i="0" u="none" strike="noStrike" dirty="0">
                          <a:solidFill>
                            <a:srgbClr val="000000"/>
                          </a:solidFill>
                          <a:latin typeface="Arial" pitchFamily="34" charset="0"/>
                          <a:cs typeface="Arial" pitchFamily="34" charset="0"/>
                        </a:rPr>
                        <a:t>1,8</a:t>
                      </a:r>
                    </a:p>
                  </a:txBody>
                  <a:tcPr marL="6938" marR="6938" marT="7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pl-PL" sz="900" b="1" i="0" u="none" strike="noStrike" dirty="0">
                          <a:solidFill>
                            <a:srgbClr val="000000"/>
                          </a:solidFill>
                          <a:latin typeface="Arial" pitchFamily="34" charset="0"/>
                          <a:cs typeface="Arial" pitchFamily="34" charset="0"/>
                        </a:rPr>
                        <a:t>3,7</a:t>
                      </a:r>
                    </a:p>
                  </a:txBody>
                  <a:tcPr marL="6938" marR="6938" marT="70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r>
              <a:tr h="171504">
                <a:tc>
                  <a:txBody>
                    <a:bodyPr/>
                    <a:lstStyle/>
                    <a:p>
                      <a:pPr algn="l" fontAlgn="b"/>
                      <a:r>
                        <a:rPr lang="pl-PL" sz="900" b="0" i="0" u="none" strike="noStrike">
                          <a:solidFill>
                            <a:srgbClr val="000000"/>
                          </a:solidFill>
                          <a:latin typeface="Arial" pitchFamily="34" charset="0"/>
                          <a:cs typeface="Arial" pitchFamily="34" charset="0"/>
                        </a:rPr>
                        <a:t>Bulgaria</a:t>
                      </a:r>
                    </a:p>
                  </a:txBody>
                  <a:tcPr marL="6938" marR="6938" marT="7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900" b="0" i="0" u="none" strike="noStrike">
                          <a:solidFill>
                            <a:srgbClr val="000000"/>
                          </a:solidFill>
                          <a:latin typeface="Arial" pitchFamily="34" charset="0"/>
                          <a:cs typeface="Arial" pitchFamily="34" charset="0"/>
                        </a:rPr>
                        <a:t>6,2</a:t>
                      </a:r>
                    </a:p>
                  </a:txBody>
                  <a:tcPr marL="6938" marR="6938" marT="7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900" b="0" i="0" u="none" strike="noStrike">
                          <a:solidFill>
                            <a:srgbClr val="000000"/>
                          </a:solidFill>
                          <a:latin typeface="Arial" pitchFamily="34" charset="0"/>
                          <a:cs typeface="Arial" pitchFamily="34" charset="0"/>
                        </a:rPr>
                        <a:t>-5,5</a:t>
                      </a:r>
                    </a:p>
                  </a:txBody>
                  <a:tcPr marL="6938" marR="6938" marT="7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900" b="0" i="0" u="none" strike="noStrike">
                          <a:solidFill>
                            <a:srgbClr val="000000"/>
                          </a:solidFill>
                          <a:latin typeface="Arial" pitchFamily="34" charset="0"/>
                          <a:cs typeface="Arial" pitchFamily="34" charset="0"/>
                        </a:rPr>
                        <a:t>0,4</a:t>
                      </a:r>
                    </a:p>
                  </a:txBody>
                  <a:tcPr marL="6938" marR="6938" marT="7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900" b="0" i="0" u="none" strike="noStrike">
                          <a:solidFill>
                            <a:srgbClr val="000000"/>
                          </a:solidFill>
                          <a:latin typeface="Arial" pitchFamily="34" charset="0"/>
                          <a:cs typeface="Arial" pitchFamily="34" charset="0"/>
                        </a:rPr>
                        <a:t>1,8</a:t>
                      </a:r>
                    </a:p>
                  </a:txBody>
                  <a:tcPr marL="6938" marR="6938" marT="7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900" b="0" i="0" u="none" strike="noStrike" dirty="0">
                          <a:solidFill>
                            <a:srgbClr val="000000"/>
                          </a:solidFill>
                          <a:latin typeface="Arial" pitchFamily="34" charset="0"/>
                          <a:cs typeface="Arial" pitchFamily="34" charset="0"/>
                        </a:rPr>
                        <a:t>0,8</a:t>
                      </a:r>
                    </a:p>
                  </a:txBody>
                  <a:tcPr marL="6938" marR="6938" marT="7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900" b="0" i="0" u="none" strike="noStrike">
                          <a:solidFill>
                            <a:srgbClr val="000000"/>
                          </a:solidFill>
                          <a:latin typeface="Arial" pitchFamily="34" charset="0"/>
                          <a:cs typeface="Arial" pitchFamily="34" charset="0"/>
                        </a:rPr>
                        <a:t>0,9</a:t>
                      </a:r>
                    </a:p>
                  </a:txBody>
                  <a:tcPr marL="6938" marR="6938" marT="7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900" b="0" i="0" u="none" strike="noStrike" dirty="0">
                          <a:solidFill>
                            <a:srgbClr val="000000"/>
                          </a:solidFill>
                          <a:latin typeface="Arial" pitchFamily="34" charset="0"/>
                          <a:cs typeface="Arial" pitchFamily="34" charset="0"/>
                        </a:rPr>
                        <a:t>1,7</a:t>
                      </a:r>
                    </a:p>
                  </a:txBody>
                  <a:tcPr marL="6938" marR="6938" marT="7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pl-PL" sz="900" b="1" i="0" u="none" strike="noStrike">
                          <a:solidFill>
                            <a:srgbClr val="000000"/>
                          </a:solidFill>
                          <a:latin typeface="Arial" pitchFamily="34" charset="0"/>
                          <a:cs typeface="Arial" pitchFamily="34" charset="0"/>
                        </a:rPr>
                        <a:t>3,4</a:t>
                      </a:r>
                    </a:p>
                  </a:txBody>
                  <a:tcPr marL="6938" marR="6938" marT="70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r>
              <a:tr h="171504">
                <a:tc>
                  <a:txBody>
                    <a:bodyPr/>
                    <a:lstStyle/>
                    <a:p>
                      <a:pPr algn="l" fontAlgn="b"/>
                      <a:r>
                        <a:rPr lang="pl-PL" sz="900" b="0" i="0" u="none" strike="noStrike">
                          <a:solidFill>
                            <a:srgbClr val="000000"/>
                          </a:solidFill>
                          <a:latin typeface="Arial" pitchFamily="34" charset="0"/>
                          <a:cs typeface="Arial" pitchFamily="34" charset="0"/>
                        </a:rPr>
                        <a:t>Ireland</a:t>
                      </a:r>
                    </a:p>
                  </a:txBody>
                  <a:tcPr marL="6938" marR="6938" marT="7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900" b="0" i="0" u="none" strike="noStrike">
                          <a:solidFill>
                            <a:srgbClr val="000000"/>
                          </a:solidFill>
                          <a:latin typeface="Arial" pitchFamily="34" charset="0"/>
                          <a:cs typeface="Arial" pitchFamily="34" charset="0"/>
                        </a:rPr>
                        <a:t>-2,1</a:t>
                      </a:r>
                    </a:p>
                  </a:txBody>
                  <a:tcPr marL="6938" marR="6938" marT="7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900" b="0" i="0" u="none" strike="noStrike">
                          <a:solidFill>
                            <a:srgbClr val="000000"/>
                          </a:solidFill>
                          <a:latin typeface="Arial" pitchFamily="34" charset="0"/>
                          <a:cs typeface="Arial" pitchFamily="34" charset="0"/>
                        </a:rPr>
                        <a:t>-5,5</a:t>
                      </a:r>
                    </a:p>
                  </a:txBody>
                  <a:tcPr marL="6938" marR="6938" marT="7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900" b="0" i="0" u="none" strike="noStrike">
                          <a:solidFill>
                            <a:srgbClr val="000000"/>
                          </a:solidFill>
                          <a:latin typeface="Arial" pitchFamily="34" charset="0"/>
                          <a:cs typeface="Arial" pitchFamily="34" charset="0"/>
                        </a:rPr>
                        <a:t>-0,8</a:t>
                      </a:r>
                    </a:p>
                  </a:txBody>
                  <a:tcPr marL="6938" marR="6938" marT="7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900" b="0" i="0" u="none" strike="noStrike">
                          <a:solidFill>
                            <a:srgbClr val="000000"/>
                          </a:solidFill>
                          <a:latin typeface="Arial" pitchFamily="34" charset="0"/>
                          <a:cs typeface="Arial" pitchFamily="34" charset="0"/>
                        </a:rPr>
                        <a:t>1,4</a:t>
                      </a:r>
                    </a:p>
                  </a:txBody>
                  <a:tcPr marL="6938" marR="6938" marT="7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900" b="0" i="0" u="none" strike="noStrike" dirty="0">
                          <a:solidFill>
                            <a:srgbClr val="000000"/>
                          </a:solidFill>
                          <a:latin typeface="Arial" pitchFamily="34" charset="0"/>
                          <a:cs typeface="Arial" pitchFamily="34" charset="0"/>
                        </a:rPr>
                        <a:t>0,9</a:t>
                      </a:r>
                    </a:p>
                  </a:txBody>
                  <a:tcPr marL="6938" marR="6938" marT="7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900" b="0" i="0" u="none" strike="noStrike" dirty="0">
                          <a:solidFill>
                            <a:srgbClr val="000000"/>
                          </a:solidFill>
                          <a:latin typeface="Arial" pitchFamily="34" charset="0"/>
                          <a:cs typeface="Arial" pitchFamily="34" charset="0"/>
                        </a:rPr>
                        <a:t>1,1</a:t>
                      </a:r>
                    </a:p>
                  </a:txBody>
                  <a:tcPr marL="6938" marR="6938" marT="7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900" b="0" i="0" u="none" strike="noStrike">
                          <a:solidFill>
                            <a:srgbClr val="000000"/>
                          </a:solidFill>
                          <a:latin typeface="Arial" pitchFamily="34" charset="0"/>
                          <a:cs typeface="Arial" pitchFamily="34" charset="0"/>
                        </a:rPr>
                        <a:t>2,2</a:t>
                      </a:r>
                    </a:p>
                  </a:txBody>
                  <a:tcPr marL="6938" marR="6938" marT="7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pl-PL" sz="900" b="1" i="0" u="none" strike="noStrike" dirty="0">
                          <a:solidFill>
                            <a:srgbClr val="000000"/>
                          </a:solidFill>
                          <a:latin typeface="Arial" pitchFamily="34" charset="0"/>
                          <a:cs typeface="Arial" pitchFamily="34" charset="0"/>
                        </a:rPr>
                        <a:t>-6,1</a:t>
                      </a:r>
                    </a:p>
                  </a:txBody>
                  <a:tcPr marL="6938" marR="6938" marT="70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r>
              <a:tr h="171504">
                <a:tc>
                  <a:txBody>
                    <a:bodyPr/>
                    <a:lstStyle/>
                    <a:p>
                      <a:pPr algn="l" fontAlgn="b"/>
                      <a:r>
                        <a:rPr lang="pl-PL" sz="900" b="0" i="0" u="none" strike="noStrike">
                          <a:solidFill>
                            <a:srgbClr val="000000"/>
                          </a:solidFill>
                          <a:latin typeface="Arial" pitchFamily="34" charset="0"/>
                          <a:cs typeface="Arial" pitchFamily="34" charset="0"/>
                        </a:rPr>
                        <a:t>France</a:t>
                      </a:r>
                    </a:p>
                  </a:txBody>
                  <a:tcPr marL="6938" marR="6938" marT="7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900" b="0" i="0" u="none" strike="noStrike">
                          <a:solidFill>
                            <a:srgbClr val="000000"/>
                          </a:solidFill>
                          <a:latin typeface="Arial" pitchFamily="34" charset="0"/>
                          <a:cs typeface="Arial" pitchFamily="34" charset="0"/>
                        </a:rPr>
                        <a:t>-0,1</a:t>
                      </a:r>
                    </a:p>
                  </a:txBody>
                  <a:tcPr marL="6938" marR="6938" marT="7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900" b="0" i="0" u="none" strike="noStrike">
                          <a:solidFill>
                            <a:srgbClr val="000000"/>
                          </a:solidFill>
                          <a:latin typeface="Arial" pitchFamily="34" charset="0"/>
                          <a:cs typeface="Arial" pitchFamily="34" charset="0"/>
                        </a:rPr>
                        <a:t>-3,1</a:t>
                      </a:r>
                    </a:p>
                  </a:txBody>
                  <a:tcPr marL="6938" marR="6938" marT="7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900" b="0" i="0" u="none" strike="noStrike">
                          <a:solidFill>
                            <a:srgbClr val="000000"/>
                          </a:solidFill>
                          <a:latin typeface="Arial" pitchFamily="34" charset="0"/>
                          <a:cs typeface="Arial" pitchFamily="34" charset="0"/>
                        </a:rPr>
                        <a:t>1,7</a:t>
                      </a:r>
                    </a:p>
                  </a:txBody>
                  <a:tcPr marL="6938" marR="6938" marT="7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900" b="0" i="0" u="none" strike="noStrike">
                          <a:solidFill>
                            <a:srgbClr val="000000"/>
                          </a:solidFill>
                          <a:latin typeface="Arial" pitchFamily="34" charset="0"/>
                          <a:cs typeface="Arial" pitchFamily="34" charset="0"/>
                        </a:rPr>
                        <a:t>2,0</a:t>
                      </a:r>
                    </a:p>
                  </a:txBody>
                  <a:tcPr marL="6938" marR="6938" marT="7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900" b="0" i="0" u="none" strike="noStrike" dirty="0">
                          <a:solidFill>
                            <a:srgbClr val="000000"/>
                          </a:solidFill>
                          <a:latin typeface="Arial" pitchFamily="34" charset="0"/>
                          <a:cs typeface="Arial" pitchFamily="34" charset="0"/>
                        </a:rPr>
                        <a:t>0,0</a:t>
                      </a:r>
                    </a:p>
                  </a:txBody>
                  <a:tcPr marL="6938" marR="6938" marT="7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900" b="0" i="0" u="none" strike="noStrike" dirty="0">
                          <a:solidFill>
                            <a:srgbClr val="000000"/>
                          </a:solidFill>
                          <a:latin typeface="Arial" pitchFamily="34" charset="0"/>
                          <a:cs typeface="Arial" pitchFamily="34" charset="0"/>
                        </a:rPr>
                        <a:t>-0,1</a:t>
                      </a:r>
                    </a:p>
                  </a:txBody>
                  <a:tcPr marL="6938" marR="6938" marT="7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900" b="0" i="0" u="none" strike="noStrike">
                          <a:solidFill>
                            <a:srgbClr val="000000"/>
                          </a:solidFill>
                          <a:latin typeface="Arial" pitchFamily="34" charset="0"/>
                          <a:cs typeface="Arial" pitchFamily="34" charset="0"/>
                        </a:rPr>
                        <a:t>1,1</a:t>
                      </a:r>
                    </a:p>
                  </a:txBody>
                  <a:tcPr marL="6938" marR="6938" marT="7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pl-PL" sz="900" b="1" i="0" u="none" strike="noStrike" dirty="0">
                          <a:solidFill>
                            <a:srgbClr val="000000"/>
                          </a:solidFill>
                          <a:latin typeface="Arial" pitchFamily="34" charset="0"/>
                          <a:cs typeface="Arial" pitchFamily="34" charset="0"/>
                        </a:rPr>
                        <a:t>0,4</a:t>
                      </a:r>
                    </a:p>
                  </a:txBody>
                  <a:tcPr marL="6938" marR="6938" marT="70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r>
              <a:tr h="171504">
                <a:tc>
                  <a:txBody>
                    <a:bodyPr/>
                    <a:lstStyle/>
                    <a:p>
                      <a:pPr algn="l" fontAlgn="b"/>
                      <a:r>
                        <a:rPr lang="pl-PL" sz="900" b="0" i="0" u="none" strike="noStrike">
                          <a:solidFill>
                            <a:srgbClr val="000000"/>
                          </a:solidFill>
                          <a:latin typeface="Arial" pitchFamily="34" charset="0"/>
                          <a:cs typeface="Arial" pitchFamily="34" charset="0"/>
                        </a:rPr>
                        <a:t>UK</a:t>
                      </a:r>
                    </a:p>
                  </a:txBody>
                  <a:tcPr marL="6938" marR="6938" marT="7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900" b="0" i="0" u="none" strike="noStrike">
                          <a:solidFill>
                            <a:srgbClr val="000000"/>
                          </a:solidFill>
                          <a:latin typeface="Arial" pitchFamily="34" charset="0"/>
                          <a:cs typeface="Arial" pitchFamily="34" charset="0"/>
                        </a:rPr>
                        <a:t>-1,0</a:t>
                      </a:r>
                    </a:p>
                  </a:txBody>
                  <a:tcPr marL="6938" marR="6938" marT="7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900" b="0" i="0" u="none" strike="noStrike">
                          <a:solidFill>
                            <a:srgbClr val="000000"/>
                          </a:solidFill>
                          <a:latin typeface="Arial" pitchFamily="34" charset="0"/>
                          <a:cs typeface="Arial" pitchFamily="34" charset="0"/>
                        </a:rPr>
                        <a:t>-4,0</a:t>
                      </a:r>
                    </a:p>
                  </a:txBody>
                  <a:tcPr marL="6938" marR="6938" marT="7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900" b="0" i="0" u="none" strike="noStrike">
                          <a:solidFill>
                            <a:srgbClr val="000000"/>
                          </a:solidFill>
                          <a:latin typeface="Arial" pitchFamily="34" charset="0"/>
                          <a:cs typeface="Arial" pitchFamily="34" charset="0"/>
                        </a:rPr>
                        <a:t>1,8</a:t>
                      </a:r>
                    </a:p>
                  </a:txBody>
                  <a:tcPr marL="6938" marR="6938" marT="7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900" b="0" i="0" u="none" strike="noStrike">
                          <a:solidFill>
                            <a:srgbClr val="000000"/>
                          </a:solidFill>
                          <a:latin typeface="Arial" pitchFamily="34" charset="0"/>
                          <a:cs typeface="Arial" pitchFamily="34" charset="0"/>
                        </a:rPr>
                        <a:t>1,0</a:t>
                      </a:r>
                    </a:p>
                  </a:txBody>
                  <a:tcPr marL="6938" marR="6938" marT="7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900" b="0" i="0" u="none" strike="noStrike" dirty="0">
                          <a:solidFill>
                            <a:srgbClr val="000000"/>
                          </a:solidFill>
                          <a:latin typeface="Arial" pitchFamily="34" charset="0"/>
                          <a:cs typeface="Arial" pitchFamily="34" charset="0"/>
                        </a:rPr>
                        <a:t>0,3</a:t>
                      </a:r>
                    </a:p>
                  </a:txBody>
                  <a:tcPr marL="6938" marR="6938" marT="7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900" b="0" i="0" u="none" strike="noStrike">
                          <a:solidFill>
                            <a:srgbClr val="000000"/>
                          </a:solidFill>
                          <a:latin typeface="Arial" pitchFamily="34" charset="0"/>
                          <a:cs typeface="Arial" pitchFamily="34" charset="0"/>
                        </a:rPr>
                        <a:t>0,6</a:t>
                      </a:r>
                    </a:p>
                  </a:txBody>
                  <a:tcPr marL="6938" marR="6938" marT="7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900" b="0" i="0" u="none" strike="noStrike">
                          <a:solidFill>
                            <a:srgbClr val="000000"/>
                          </a:solidFill>
                          <a:latin typeface="Arial" pitchFamily="34" charset="0"/>
                          <a:cs typeface="Arial" pitchFamily="34" charset="0"/>
                        </a:rPr>
                        <a:t>1,7</a:t>
                      </a:r>
                    </a:p>
                  </a:txBody>
                  <a:tcPr marL="6938" marR="6938" marT="7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pl-PL" sz="900" b="1" i="0" u="none" strike="noStrike" dirty="0">
                          <a:solidFill>
                            <a:srgbClr val="000000"/>
                          </a:solidFill>
                          <a:latin typeface="Arial" pitchFamily="34" charset="0"/>
                          <a:cs typeface="Arial" pitchFamily="34" charset="0"/>
                        </a:rPr>
                        <a:t>-2,0</a:t>
                      </a:r>
                    </a:p>
                  </a:txBody>
                  <a:tcPr marL="6938" marR="6938" marT="70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r>
              <a:tr h="171504">
                <a:tc>
                  <a:txBody>
                    <a:bodyPr/>
                    <a:lstStyle/>
                    <a:p>
                      <a:pPr algn="l" fontAlgn="b"/>
                      <a:r>
                        <a:rPr lang="pl-PL" sz="900" b="0" i="0" u="none" strike="noStrike">
                          <a:solidFill>
                            <a:srgbClr val="000000"/>
                          </a:solidFill>
                          <a:latin typeface="Arial" pitchFamily="34" charset="0"/>
                          <a:cs typeface="Arial" pitchFamily="34" charset="0"/>
                        </a:rPr>
                        <a:t>Sweden</a:t>
                      </a:r>
                    </a:p>
                  </a:txBody>
                  <a:tcPr marL="6938" marR="6938" marT="7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900" b="0" i="0" u="none" strike="noStrike">
                          <a:solidFill>
                            <a:srgbClr val="000000"/>
                          </a:solidFill>
                          <a:latin typeface="Arial" pitchFamily="34" charset="0"/>
                          <a:cs typeface="Arial" pitchFamily="34" charset="0"/>
                        </a:rPr>
                        <a:t>-0,6</a:t>
                      </a:r>
                    </a:p>
                  </a:txBody>
                  <a:tcPr marL="6938" marR="6938" marT="7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900" b="0" i="0" u="none" strike="noStrike">
                          <a:solidFill>
                            <a:srgbClr val="000000"/>
                          </a:solidFill>
                          <a:latin typeface="Arial" pitchFamily="34" charset="0"/>
                          <a:cs typeface="Arial" pitchFamily="34" charset="0"/>
                        </a:rPr>
                        <a:t>-5,0</a:t>
                      </a:r>
                    </a:p>
                  </a:txBody>
                  <a:tcPr marL="6938" marR="6938" marT="7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900" b="0" i="0" u="none" strike="noStrike">
                          <a:solidFill>
                            <a:srgbClr val="000000"/>
                          </a:solidFill>
                          <a:latin typeface="Arial" pitchFamily="34" charset="0"/>
                          <a:cs typeface="Arial" pitchFamily="34" charset="0"/>
                        </a:rPr>
                        <a:t>6,6</a:t>
                      </a:r>
                    </a:p>
                  </a:txBody>
                  <a:tcPr marL="6938" marR="6938" marT="7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900" b="0" i="0" u="none" strike="noStrike">
                          <a:solidFill>
                            <a:srgbClr val="000000"/>
                          </a:solidFill>
                          <a:latin typeface="Arial" pitchFamily="34" charset="0"/>
                          <a:cs typeface="Arial" pitchFamily="34" charset="0"/>
                        </a:rPr>
                        <a:t>3,7</a:t>
                      </a:r>
                    </a:p>
                  </a:txBody>
                  <a:tcPr marL="6938" marR="6938" marT="7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900" b="0" i="0" u="none" strike="noStrike" dirty="0">
                          <a:solidFill>
                            <a:srgbClr val="000000"/>
                          </a:solidFill>
                          <a:latin typeface="Arial" pitchFamily="34" charset="0"/>
                          <a:cs typeface="Arial" pitchFamily="34" charset="0"/>
                        </a:rPr>
                        <a:t>0,7</a:t>
                      </a:r>
                    </a:p>
                  </a:txBody>
                  <a:tcPr marL="6938" marR="6938" marT="7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900" b="0" i="0" u="none" strike="noStrike" dirty="0">
                          <a:solidFill>
                            <a:srgbClr val="000000"/>
                          </a:solidFill>
                          <a:latin typeface="Arial" pitchFamily="34" charset="0"/>
                          <a:cs typeface="Arial" pitchFamily="34" charset="0"/>
                        </a:rPr>
                        <a:t>1,5</a:t>
                      </a:r>
                    </a:p>
                  </a:txBody>
                  <a:tcPr marL="6938" marR="6938" marT="7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900" b="0" i="0" u="none" strike="noStrike">
                          <a:solidFill>
                            <a:srgbClr val="000000"/>
                          </a:solidFill>
                          <a:latin typeface="Arial" pitchFamily="34" charset="0"/>
                          <a:cs typeface="Arial" pitchFamily="34" charset="0"/>
                        </a:rPr>
                        <a:t>2,5</a:t>
                      </a:r>
                    </a:p>
                  </a:txBody>
                  <a:tcPr marL="6938" marR="6938" marT="7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pl-PL" sz="900" b="1" i="0" u="none" strike="noStrike" dirty="0">
                          <a:solidFill>
                            <a:srgbClr val="000000"/>
                          </a:solidFill>
                          <a:latin typeface="Arial" pitchFamily="34" charset="0"/>
                          <a:cs typeface="Arial" pitchFamily="34" charset="0"/>
                        </a:rPr>
                        <a:t>5,1</a:t>
                      </a:r>
                    </a:p>
                  </a:txBody>
                  <a:tcPr marL="6938" marR="6938" marT="70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r>
              <a:tr h="306902">
                <a:tc>
                  <a:txBody>
                    <a:bodyPr/>
                    <a:lstStyle/>
                    <a:p>
                      <a:pPr algn="l" fontAlgn="b"/>
                      <a:r>
                        <a:rPr lang="pl-PL" sz="900" b="1" i="0" u="none" strike="noStrike">
                          <a:solidFill>
                            <a:srgbClr val="000000"/>
                          </a:solidFill>
                          <a:latin typeface="Arial" pitchFamily="34" charset="0"/>
                          <a:cs typeface="Arial" pitchFamily="34" charset="0"/>
                        </a:rPr>
                        <a:t>EU (27 countries)</a:t>
                      </a:r>
                    </a:p>
                  </a:txBody>
                  <a:tcPr marL="6938" marR="6938" marT="7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r" fontAlgn="ctr"/>
                      <a:r>
                        <a:rPr lang="pl-PL" sz="900" b="1" i="0" u="none" strike="noStrike">
                          <a:solidFill>
                            <a:srgbClr val="000000"/>
                          </a:solidFill>
                          <a:latin typeface="Arial" pitchFamily="34" charset="0"/>
                          <a:cs typeface="Arial" pitchFamily="34" charset="0"/>
                        </a:rPr>
                        <a:t>0,3</a:t>
                      </a:r>
                    </a:p>
                  </a:txBody>
                  <a:tcPr marL="6938" marR="6938" marT="70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r" fontAlgn="ctr"/>
                      <a:r>
                        <a:rPr lang="pl-PL" sz="900" b="1" i="0" u="none" strike="noStrike">
                          <a:solidFill>
                            <a:srgbClr val="000000"/>
                          </a:solidFill>
                          <a:latin typeface="Arial" pitchFamily="34" charset="0"/>
                          <a:cs typeface="Arial" pitchFamily="34" charset="0"/>
                        </a:rPr>
                        <a:t>-4,3</a:t>
                      </a:r>
                    </a:p>
                  </a:txBody>
                  <a:tcPr marL="6938" marR="6938" marT="70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r" fontAlgn="ctr"/>
                      <a:r>
                        <a:rPr lang="pl-PL" sz="900" b="1" i="0" u="none" strike="noStrike">
                          <a:solidFill>
                            <a:srgbClr val="000000"/>
                          </a:solidFill>
                          <a:latin typeface="Arial" pitchFamily="34" charset="0"/>
                          <a:cs typeface="Arial" pitchFamily="34" charset="0"/>
                        </a:rPr>
                        <a:t>2,1</a:t>
                      </a:r>
                    </a:p>
                  </a:txBody>
                  <a:tcPr marL="6938" marR="6938" marT="70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r" fontAlgn="ctr"/>
                      <a:r>
                        <a:rPr lang="pl-PL" sz="900" b="1" i="0" u="none" strike="noStrike">
                          <a:solidFill>
                            <a:srgbClr val="000000"/>
                          </a:solidFill>
                          <a:latin typeface="Arial" pitchFamily="34" charset="0"/>
                          <a:cs typeface="Arial" pitchFamily="34" charset="0"/>
                        </a:rPr>
                        <a:t>1,6</a:t>
                      </a:r>
                    </a:p>
                  </a:txBody>
                  <a:tcPr marL="6938" marR="6938" marT="70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r" fontAlgn="ctr"/>
                      <a:r>
                        <a:rPr lang="pl-PL" sz="900" b="1" i="0" u="none" strike="noStrike" dirty="0">
                          <a:solidFill>
                            <a:srgbClr val="000000"/>
                          </a:solidFill>
                          <a:latin typeface="Arial" pitchFamily="34" charset="0"/>
                          <a:cs typeface="Arial" pitchFamily="34" charset="0"/>
                        </a:rPr>
                        <a:t>-0,3</a:t>
                      </a:r>
                    </a:p>
                  </a:txBody>
                  <a:tcPr marL="6938" marR="6938" marT="70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r" fontAlgn="ctr"/>
                      <a:r>
                        <a:rPr lang="pl-PL" sz="900" b="1" i="0" u="none" strike="noStrike" dirty="0">
                          <a:solidFill>
                            <a:srgbClr val="000000"/>
                          </a:solidFill>
                          <a:latin typeface="Arial" pitchFamily="34" charset="0"/>
                          <a:cs typeface="Arial" pitchFamily="34" charset="0"/>
                        </a:rPr>
                        <a:t>-0,1</a:t>
                      </a:r>
                    </a:p>
                  </a:txBody>
                  <a:tcPr marL="6938" marR="6938" marT="70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r" fontAlgn="ctr"/>
                      <a:r>
                        <a:rPr lang="pl-PL" sz="900" b="1" i="0" u="none" strike="noStrike">
                          <a:solidFill>
                            <a:srgbClr val="000000"/>
                          </a:solidFill>
                          <a:latin typeface="Arial" pitchFamily="34" charset="0"/>
                          <a:cs typeface="Arial" pitchFamily="34" charset="0"/>
                        </a:rPr>
                        <a:t>1,4</a:t>
                      </a:r>
                    </a:p>
                  </a:txBody>
                  <a:tcPr marL="6938" marR="6938" marT="70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r" fontAlgn="ctr"/>
                      <a:r>
                        <a:rPr lang="pl-PL" sz="900" b="1" i="0" u="none" strike="noStrike" dirty="0">
                          <a:solidFill>
                            <a:srgbClr val="000000"/>
                          </a:solidFill>
                          <a:latin typeface="Arial" pitchFamily="34" charset="0"/>
                          <a:cs typeface="Arial" pitchFamily="34" charset="0"/>
                        </a:rPr>
                        <a:t>-0,7</a:t>
                      </a:r>
                    </a:p>
                  </a:txBody>
                  <a:tcPr marL="6938" marR="6938" marT="70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r>
              <a:tr h="171504">
                <a:tc>
                  <a:txBody>
                    <a:bodyPr/>
                    <a:lstStyle/>
                    <a:p>
                      <a:pPr algn="l" fontAlgn="b"/>
                      <a:r>
                        <a:rPr lang="pl-PL" sz="900" b="0" i="0" u="none" strike="noStrike">
                          <a:solidFill>
                            <a:srgbClr val="000000"/>
                          </a:solidFill>
                          <a:latin typeface="Arial" pitchFamily="34" charset="0"/>
                          <a:cs typeface="Arial" pitchFamily="34" charset="0"/>
                        </a:rPr>
                        <a:t>Belgium</a:t>
                      </a:r>
                    </a:p>
                  </a:txBody>
                  <a:tcPr marL="6938" marR="6938" marT="7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900" b="0" i="0" u="none" strike="noStrike">
                          <a:solidFill>
                            <a:srgbClr val="000000"/>
                          </a:solidFill>
                          <a:latin typeface="Arial" pitchFamily="34" charset="0"/>
                          <a:cs typeface="Arial" pitchFamily="34" charset="0"/>
                        </a:rPr>
                        <a:t>1,0</a:t>
                      </a:r>
                    </a:p>
                  </a:txBody>
                  <a:tcPr marL="6938" marR="6938" marT="7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900" b="0" i="0" u="none" strike="noStrike">
                          <a:solidFill>
                            <a:srgbClr val="000000"/>
                          </a:solidFill>
                          <a:latin typeface="Arial" pitchFamily="34" charset="0"/>
                          <a:cs typeface="Arial" pitchFamily="34" charset="0"/>
                        </a:rPr>
                        <a:t>-2,8</a:t>
                      </a:r>
                    </a:p>
                  </a:txBody>
                  <a:tcPr marL="6938" marR="6938" marT="7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900" b="0" i="0" u="none" strike="noStrike">
                          <a:solidFill>
                            <a:srgbClr val="000000"/>
                          </a:solidFill>
                          <a:latin typeface="Arial" pitchFamily="34" charset="0"/>
                          <a:cs typeface="Arial" pitchFamily="34" charset="0"/>
                        </a:rPr>
                        <a:t>2,4</a:t>
                      </a:r>
                    </a:p>
                  </a:txBody>
                  <a:tcPr marL="6938" marR="6938" marT="7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900" b="0" i="0" u="none" strike="noStrike">
                          <a:solidFill>
                            <a:srgbClr val="000000"/>
                          </a:solidFill>
                          <a:latin typeface="Arial" pitchFamily="34" charset="0"/>
                          <a:cs typeface="Arial" pitchFamily="34" charset="0"/>
                        </a:rPr>
                        <a:t>1,8</a:t>
                      </a:r>
                    </a:p>
                  </a:txBody>
                  <a:tcPr marL="6938" marR="6938" marT="7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900" b="0" i="0" u="none" strike="noStrike" dirty="0">
                          <a:solidFill>
                            <a:srgbClr val="000000"/>
                          </a:solidFill>
                          <a:latin typeface="Arial" pitchFamily="34" charset="0"/>
                          <a:cs typeface="Arial" pitchFamily="34" charset="0"/>
                        </a:rPr>
                        <a:t>-0,3</a:t>
                      </a:r>
                    </a:p>
                  </a:txBody>
                  <a:tcPr marL="6938" marR="6938" marT="7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900" b="0" i="0" u="none" strike="noStrike" dirty="0">
                          <a:solidFill>
                            <a:srgbClr val="000000"/>
                          </a:solidFill>
                          <a:latin typeface="Arial" pitchFamily="34" charset="0"/>
                          <a:cs typeface="Arial" pitchFamily="34" charset="0"/>
                        </a:rPr>
                        <a:t>0,0</a:t>
                      </a:r>
                    </a:p>
                  </a:txBody>
                  <a:tcPr marL="6938" marR="6938" marT="7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900" b="0" i="0" u="none" strike="noStrike">
                          <a:solidFill>
                            <a:srgbClr val="000000"/>
                          </a:solidFill>
                          <a:latin typeface="Arial" pitchFamily="34" charset="0"/>
                          <a:cs typeface="Arial" pitchFamily="34" charset="0"/>
                        </a:rPr>
                        <a:t>1,2</a:t>
                      </a:r>
                    </a:p>
                  </a:txBody>
                  <a:tcPr marL="6938" marR="6938" marT="7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pl-PL" sz="900" b="1" i="0" u="none" strike="noStrike" dirty="0">
                          <a:solidFill>
                            <a:srgbClr val="000000"/>
                          </a:solidFill>
                          <a:latin typeface="Arial" pitchFamily="34" charset="0"/>
                          <a:cs typeface="Arial" pitchFamily="34" charset="0"/>
                        </a:rPr>
                        <a:t>2,0</a:t>
                      </a:r>
                    </a:p>
                  </a:txBody>
                  <a:tcPr marL="6938" marR="6938" marT="70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r>
              <a:tr h="306902">
                <a:tc>
                  <a:txBody>
                    <a:bodyPr/>
                    <a:lstStyle/>
                    <a:p>
                      <a:pPr algn="l" fontAlgn="b"/>
                      <a:r>
                        <a:rPr lang="pl-PL" sz="900" b="0" i="0" u="none" strike="noStrike">
                          <a:solidFill>
                            <a:srgbClr val="000000"/>
                          </a:solidFill>
                          <a:latin typeface="Arial" pitchFamily="34" charset="0"/>
                          <a:cs typeface="Arial" pitchFamily="34" charset="0"/>
                        </a:rPr>
                        <a:t>Czech Republic</a:t>
                      </a:r>
                    </a:p>
                  </a:txBody>
                  <a:tcPr marL="6938" marR="6938" marT="7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900" b="0" i="0" u="none" strike="noStrike">
                          <a:solidFill>
                            <a:srgbClr val="000000"/>
                          </a:solidFill>
                          <a:latin typeface="Arial" pitchFamily="34" charset="0"/>
                          <a:cs typeface="Arial" pitchFamily="34" charset="0"/>
                        </a:rPr>
                        <a:t>3,1</a:t>
                      </a:r>
                    </a:p>
                  </a:txBody>
                  <a:tcPr marL="6938" marR="6938" marT="7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900" b="0" i="0" u="none" strike="noStrike">
                          <a:solidFill>
                            <a:srgbClr val="000000"/>
                          </a:solidFill>
                          <a:latin typeface="Arial" pitchFamily="34" charset="0"/>
                          <a:cs typeface="Arial" pitchFamily="34" charset="0"/>
                        </a:rPr>
                        <a:t>-4,5</a:t>
                      </a:r>
                    </a:p>
                  </a:txBody>
                  <a:tcPr marL="6938" marR="6938" marT="7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900" b="0" i="0" u="none" strike="noStrike">
                          <a:solidFill>
                            <a:srgbClr val="000000"/>
                          </a:solidFill>
                          <a:latin typeface="Arial" pitchFamily="34" charset="0"/>
                          <a:cs typeface="Arial" pitchFamily="34" charset="0"/>
                        </a:rPr>
                        <a:t>2,5</a:t>
                      </a:r>
                    </a:p>
                  </a:txBody>
                  <a:tcPr marL="6938" marR="6938" marT="7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900" b="0" i="0" u="none" strike="noStrike">
                          <a:solidFill>
                            <a:srgbClr val="000000"/>
                          </a:solidFill>
                          <a:latin typeface="Arial" pitchFamily="34" charset="0"/>
                          <a:cs typeface="Arial" pitchFamily="34" charset="0"/>
                        </a:rPr>
                        <a:t>1,9</a:t>
                      </a:r>
                    </a:p>
                  </a:txBody>
                  <a:tcPr marL="6938" marR="6938" marT="7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900" b="0" i="0" u="none" strike="noStrike" dirty="0">
                          <a:solidFill>
                            <a:srgbClr val="000000"/>
                          </a:solidFill>
                          <a:latin typeface="Arial" pitchFamily="34" charset="0"/>
                          <a:cs typeface="Arial" pitchFamily="34" charset="0"/>
                        </a:rPr>
                        <a:t>-1,3</a:t>
                      </a:r>
                    </a:p>
                  </a:txBody>
                  <a:tcPr marL="6938" marR="6938" marT="7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900" b="0" i="0" u="none" strike="noStrike" dirty="0">
                          <a:solidFill>
                            <a:srgbClr val="000000"/>
                          </a:solidFill>
                          <a:latin typeface="Arial" pitchFamily="34" charset="0"/>
                          <a:cs typeface="Arial" pitchFamily="34" charset="0"/>
                        </a:rPr>
                        <a:t>-0,4</a:t>
                      </a:r>
                    </a:p>
                  </a:txBody>
                  <a:tcPr marL="6938" marR="6938" marT="7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900" b="0" i="0" u="none" strike="noStrike">
                          <a:solidFill>
                            <a:srgbClr val="000000"/>
                          </a:solidFill>
                          <a:latin typeface="Arial" pitchFamily="34" charset="0"/>
                          <a:cs typeface="Arial" pitchFamily="34" charset="0"/>
                        </a:rPr>
                        <a:t>1,6</a:t>
                      </a:r>
                    </a:p>
                  </a:txBody>
                  <a:tcPr marL="6938" marR="6938" marT="7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pl-PL" sz="900" b="1" i="0" u="none" strike="noStrike" dirty="0">
                          <a:solidFill>
                            <a:srgbClr val="000000"/>
                          </a:solidFill>
                          <a:latin typeface="Arial" pitchFamily="34" charset="0"/>
                          <a:cs typeface="Arial" pitchFamily="34" charset="0"/>
                        </a:rPr>
                        <a:t>1,5</a:t>
                      </a:r>
                    </a:p>
                  </a:txBody>
                  <a:tcPr marL="6938" marR="6938" marT="70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r>
              <a:tr h="418568">
                <a:tc>
                  <a:txBody>
                    <a:bodyPr/>
                    <a:lstStyle/>
                    <a:p>
                      <a:pPr algn="l" fontAlgn="b"/>
                      <a:r>
                        <a:rPr lang="pl-PL" sz="900" b="1" i="0" u="none" strike="noStrike">
                          <a:solidFill>
                            <a:srgbClr val="000000"/>
                          </a:solidFill>
                          <a:latin typeface="Arial" pitchFamily="34" charset="0"/>
                          <a:cs typeface="Arial" pitchFamily="34" charset="0"/>
                        </a:rPr>
                        <a:t>Euro area (17 countries)</a:t>
                      </a:r>
                    </a:p>
                  </a:txBody>
                  <a:tcPr marL="6938" marR="6938" marT="7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r" fontAlgn="ctr"/>
                      <a:r>
                        <a:rPr lang="pl-PL" sz="900" b="1" i="0" u="none" strike="noStrike">
                          <a:solidFill>
                            <a:srgbClr val="000000"/>
                          </a:solidFill>
                          <a:latin typeface="Arial" pitchFamily="34" charset="0"/>
                          <a:cs typeface="Arial" pitchFamily="34" charset="0"/>
                        </a:rPr>
                        <a:t>0,4</a:t>
                      </a:r>
                    </a:p>
                  </a:txBody>
                  <a:tcPr marL="6938" marR="6938" marT="70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r" fontAlgn="ctr"/>
                      <a:r>
                        <a:rPr lang="pl-PL" sz="900" b="1" i="0" u="none" strike="noStrike">
                          <a:solidFill>
                            <a:srgbClr val="000000"/>
                          </a:solidFill>
                          <a:latin typeface="Arial" pitchFamily="34" charset="0"/>
                          <a:cs typeface="Arial" pitchFamily="34" charset="0"/>
                        </a:rPr>
                        <a:t>-4,4</a:t>
                      </a:r>
                    </a:p>
                  </a:txBody>
                  <a:tcPr marL="6938" marR="6938" marT="70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r" fontAlgn="ctr"/>
                      <a:r>
                        <a:rPr lang="pl-PL" sz="900" b="1" i="0" u="none" strike="noStrike">
                          <a:solidFill>
                            <a:srgbClr val="000000"/>
                          </a:solidFill>
                          <a:latin typeface="Arial" pitchFamily="34" charset="0"/>
                          <a:cs typeface="Arial" pitchFamily="34" charset="0"/>
                        </a:rPr>
                        <a:t>2,0</a:t>
                      </a:r>
                    </a:p>
                  </a:txBody>
                  <a:tcPr marL="6938" marR="6938" marT="70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r" fontAlgn="ctr"/>
                      <a:r>
                        <a:rPr lang="pl-PL" sz="900" b="1" i="0" u="none" strike="noStrike">
                          <a:solidFill>
                            <a:srgbClr val="000000"/>
                          </a:solidFill>
                          <a:latin typeface="Arial" pitchFamily="34" charset="0"/>
                          <a:cs typeface="Arial" pitchFamily="34" charset="0"/>
                        </a:rPr>
                        <a:t>1,5</a:t>
                      </a:r>
                    </a:p>
                  </a:txBody>
                  <a:tcPr marL="6938" marR="6938" marT="70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r" fontAlgn="ctr"/>
                      <a:r>
                        <a:rPr lang="pl-PL" sz="900" b="1" i="0" u="none" strike="noStrike">
                          <a:solidFill>
                            <a:srgbClr val="000000"/>
                          </a:solidFill>
                          <a:latin typeface="Arial" pitchFamily="34" charset="0"/>
                          <a:cs typeface="Arial" pitchFamily="34" charset="0"/>
                        </a:rPr>
                        <a:t>-0,6</a:t>
                      </a:r>
                    </a:p>
                  </a:txBody>
                  <a:tcPr marL="6938" marR="6938" marT="70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r" fontAlgn="ctr"/>
                      <a:r>
                        <a:rPr lang="pl-PL" sz="900" b="1" i="0" u="none" strike="noStrike" dirty="0">
                          <a:solidFill>
                            <a:srgbClr val="000000"/>
                          </a:solidFill>
                          <a:latin typeface="Arial" pitchFamily="34" charset="0"/>
                          <a:cs typeface="Arial" pitchFamily="34" charset="0"/>
                        </a:rPr>
                        <a:t>-0.4 </a:t>
                      </a:r>
                    </a:p>
                  </a:txBody>
                  <a:tcPr marL="6938" marR="6938" marT="70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r" fontAlgn="ctr"/>
                      <a:r>
                        <a:rPr lang="pl-PL" sz="900" b="1" i="0" u="none" strike="noStrike">
                          <a:solidFill>
                            <a:srgbClr val="000000"/>
                          </a:solidFill>
                          <a:latin typeface="Arial" pitchFamily="34" charset="0"/>
                          <a:cs typeface="Arial" pitchFamily="34" charset="0"/>
                        </a:rPr>
                        <a:t>1,2</a:t>
                      </a:r>
                    </a:p>
                  </a:txBody>
                  <a:tcPr marL="6938" marR="6938" marT="70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r" fontAlgn="ctr"/>
                      <a:r>
                        <a:rPr lang="pl-PL" sz="900" b="1" i="0" u="none" strike="noStrike" dirty="0">
                          <a:solidFill>
                            <a:srgbClr val="000000"/>
                          </a:solidFill>
                          <a:latin typeface="Arial" pitchFamily="34" charset="0"/>
                          <a:cs typeface="Arial" pitchFamily="34" charset="0"/>
                        </a:rPr>
                        <a:t>-1,2</a:t>
                      </a:r>
                    </a:p>
                  </a:txBody>
                  <a:tcPr marL="6938" marR="6938" marT="70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r>
              <a:tr h="171504">
                <a:tc>
                  <a:txBody>
                    <a:bodyPr/>
                    <a:lstStyle/>
                    <a:p>
                      <a:pPr algn="l" fontAlgn="b"/>
                      <a:r>
                        <a:rPr lang="pl-PL" sz="900" b="0" i="0" u="none" strike="noStrike">
                          <a:solidFill>
                            <a:srgbClr val="000000"/>
                          </a:solidFill>
                          <a:latin typeface="Arial" pitchFamily="34" charset="0"/>
                          <a:cs typeface="Arial" pitchFamily="34" charset="0"/>
                        </a:rPr>
                        <a:t>Hungary</a:t>
                      </a:r>
                    </a:p>
                  </a:txBody>
                  <a:tcPr marL="6938" marR="6938" marT="7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900" b="0" i="0" u="none" strike="noStrike">
                          <a:solidFill>
                            <a:srgbClr val="000000"/>
                          </a:solidFill>
                          <a:latin typeface="Arial" pitchFamily="34" charset="0"/>
                          <a:cs typeface="Arial" pitchFamily="34" charset="0"/>
                        </a:rPr>
                        <a:t>0,9</a:t>
                      </a:r>
                    </a:p>
                  </a:txBody>
                  <a:tcPr marL="6938" marR="6938" marT="7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900" b="0" i="0" u="none" strike="noStrike">
                          <a:solidFill>
                            <a:srgbClr val="000000"/>
                          </a:solidFill>
                          <a:latin typeface="Arial" pitchFamily="34" charset="0"/>
                          <a:cs typeface="Arial" pitchFamily="34" charset="0"/>
                        </a:rPr>
                        <a:t>-6,8</a:t>
                      </a:r>
                    </a:p>
                  </a:txBody>
                  <a:tcPr marL="6938" marR="6938" marT="7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900" b="0" i="0" u="none" strike="noStrike">
                          <a:solidFill>
                            <a:srgbClr val="000000"/>
                          </a:solidFill>
                          <a:latin typeface="Arial" pitchFamily="34" charset="0"/>
                          <a:cs typeface="Arial" pitchFamily="34" charset="0"/>
                        </a:rPr>
                        <a:t>1,3</a:t>
                      </a:r>
                    </a:p>
                  </a:txBody>
                  <a:tcPr marL="6938" marR="6938" marT="7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900" b="0" i="0" u="none" strike="noStrike">
                          <a:solidFill>
                            <a:srgbClr val="000000"/>
                          </a:solidFill>
                          <a:latin typeface="Arial" pitchFamily="34" charset="0"/>
                          <a:cs typeface="Arial" pitchFamily="34" charset="0"/>
                        </a:rPr>
                        <a:t>1,6</a:t>
                      </a:r>
                    </a:p>
                  </a:txBody>
                  <a:tcPr marL="6938" marR="6938" marT="7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900" b="0" i="0" u="none" strike="noStrike">
                          <a:solidFill>
                            <a:srgbClr val="000000"/>
                          </a:solidFill>
                          <a:latin typeface="Arial" pitchFamily="34" charset="0"/>
                          <a:cs typeface="Arial" pitchFamily="34" charset="0"/>
                        </a:rPr>
                        <a:t>-1,7</a:t>
                      </a:r>
                    </a:p>
                  </a:txBody>
                  <a:tcPr marL="6938" marR="6938" marT="7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900" b="0" i="0" u="none" strike="noStrike">
                          <a:solidFill>
                            <a:srgbClr val="000000"/>
                          </a:solidFill>
                          <a:latin typeface="Arial" pitchFamily="34" charset="0"/>
                          <a:cs typeface="Arial" pitchFamily="34" charset="0"/>
                        </a:rPr>
                        <a:t>0,2</a:t>
                      </a:r>
                    </a:p>
                  </a:txBody>
                  <a:tcPr marL="6938" marR="6938" marT="7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900" b="0" i="0" u="none" strike="noStrike">
                          <a:solidFill>
                            <a:srgbClr val="000000"/>
                          </a:solidFill>
                          <a:latin typeface="Arial" pitchFamily="34" charset="0"/>
                          <a:cs typeface="Arial" pitchFamily="34" charset="0"/>
                        </a:rPr>
                        <a:t>1,4</a:t>
                      </a:r>
                    </a:p>
                  </a:txBody>
                  <a:tcPr marL="6938" marR="6938" marT="7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pl-PL" sz="900" b="1" i="0" u="none" strike="noStrike" dirty="0">
                          <a:solidFill>
                            <a:srgbClr val="000000"/>
                          </a:solidFill>
                          <a:latin typeface="Arial" pitchFamily="34" charset="0"/>
                          <a:cs typeface="Arial" pitchFamily="34" charset="0"/>
                        </a:rPr>
                        <a:t>-4,9</a:t>
                      </a:r>
                    </a:p>
                  </a:txBody>
                  <a:tcPr marL="6938" marR="6938" marT="70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r>
              <a:tr h="171504">
                <a:tc>
                  <a:txBody>
                    <a:bodyPr/>
                    <a:lstStyle/>
                    <a:p>
                      <a:pPr algn="l" fontAlgn="b"/>
                      <a:r>
                        <a:rPr lang="pl-PL" sz="900" b="0" i="0" u="none" strike="noStrike">
                          <a:solidFill>
                            <a:srgbClr val="000000"/>
                          </a:solidFill>
                          <a:latin typeface="Arial" pitchFamily="34" charset="0"/>
                          <a:cs typeface="Arial" pitchFamily="34" charset="0"/>
                        </a:rPr>
                        <a:t>Cyprus</a:t>
                      </a:r>
                    </a:p>
                  </a:txBody>
                  <a:tcPr marL="6938" marR="6938" marT="7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900" b="0" i="0" u="none" strike="noStrike">
                          <a:solidFill>
                            <a:srgbClr val="000000"/>
                          </a:solidFill>
                          <a:latin typeface="Arial" pitchFamily="34" charset="0"/>
                          <a:cs typeface="Arial" pitchFamily="34" charset="0"/>
                        </a:rPr>
                        <a:t>3,6</a:t>
                      </a:r>
                    </a:p>
                  </a:txBody>
                  <a:tcPr marL="6938" marR="6938" marT="7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900" b="0" i="0" u="none" strike="noStrike">
                          <a:solidFill>
                            <a:srgbClr val="000000"/>
                          </a:solidFill>
                          <a:latin typeface="Arial" pitchFamily="34" charset="0"/>
                          <a:cs typeface="Arial" pitchFamily="34" charset="0"/>
                        </a:rPr>
                        <a:t>-1,9</a:t>
                      </a:r>
                    </a:p>
                  </a:txBody>
                  <a:tcPr marL="6938" marR="6938" marT="7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900" b="0" i="0" u="none" strike="noStrike">
                          <a:solidFill>
                            <a:srgbClr val="000000"/>
                          </a:solidFill>
                          <a:latin typeface="Arial" pitchFamily="34" charset="0"/>
                          <a:cs typeface="Arial" pitchFamily="34" charset="0"/>
                        </a:rPr>
                        <a:t>1,3</a:t>
                      </a:r>
                    </a:p>
                  </a:txBody>
                  <a:tcPr marL="6938" marR="6938" marT="7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900" b="0" i="0" u="none" strike="noStrike">
                          <a:solidFill>
                            <a:srgbClr val="000000"/>
                          </a:solidFill>
                          <a:latin typeface="Arial" pitchFamily="34" charset="0"/>
                          <a:cs typeface="Arial" pitchFamily="34" charset="0"/>
                        </a:rPr>
                        <a:t>0,5</a:t>
                      </a:r>
                    </a:p>
                  </a:txBody>
                  <a:tcPr marL="6938" marR="6938" marT="7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900" b="0" i="0" u="none" strike="noStrike">
                          <a:solidFill>
                            <a:srgbClr val="000000"/>
                          </a:solidFill>
                          <a:latin typeface="Arial" pitchFamily="34" charset="0"/>
                          <a:cs typeface="Arial" pitchFamily="34" charset="0"/>
                        </a:rPr>
                        <a:t>-2,4</a:t>
                      </a:r>
                    </a:p>
                  </a:txBody>
                  <a:tcPr marL="6938" marR="6938" marT="7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900" b="0" i="0" u="none" strike="noStrike">
                          <a:solidFill>
                            <a:srgbClr val="000000"/>
                          </a:solidFill>
                          <a:latin typeface="Arial" pitchFamily="34" charset="0"/>
                          <a:cs typeface="Arial" pitchFamily="34" charset="0"/>
                        </a:rPr>
                        <a:t>-8,7</a:t>
                      </a:r>
                    </a:p>
                  </a:txBody>
                  <a:tcPr marL="6938" marR="6938" marT="7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900" b="0" i="0" u="none" strike="noStrike" dirty="0">
                          <a:solidFill>
                            <a:srgbClr val="000000"/>
                          </a:solidFill>
                          <a:latin typeface="Arial" pitchFamily="34" charset="0"/>
                          <a:cs typeface="Arial" pitchFamily="34" charset="0"/>
                        </a:rPr>
                        <a:t>-3,9</a:t>
                      </a:r>
                    </a:p>
                  </a:txBody>
                  <a:tcPr marL="6938" marR="6938" marT="7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pl-PL" sz="900" b="1" i="0" u="none" strike="noStrike" dirty="0">
                          <a:solidFill>
                            <a:srgbClr val="000000"/>
                          </a:solidFill>
                          <a:latin typeface="Arial" pitchFamily="34" charset="0"/>
                          <a:cs typeface="Arial" pitchFamily="34" charset="0"/>
                        </a:rPr>
                        <a:t>1,0</a:t>
                      </a:r>
                    </a:p>
                  </a:txBody>
                  <a:tcPr marL="6938" marR="6938" marT="70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r>
              <a:tr h="306902">
                <a:tc>
                  <a:txBody>
                    <a:bodyPr/>
                    <a:lstStyle/>
                    <a:p>
                      <a:pPr algn="l" fontAlgn="b"/>
                      <a:r>
                        <a:rPr lang="pl-PL" sz="900" b="0" i="0" u="none" strike="noStrike">
                          <a:solidFill>
                            <a:srgbClr val="000000"/>
                          </a:solidFill>
                          <a:latin typeface="Arial" pitchFamily="34" charset="0"/>
                          <a:cs typeface="Arial" pitchFamily="34" charset="0"/>
                        </a:rPr>
                        <a:t>Netherlands</a:t>
                      </a:r>
                    </a:p>
                  </a:txBody>
                  <a:tcPr marL="6938" marR="6938" marT="7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900" b="0" i="0" u="none" strike="noStrike">
                          <a:solidFill>
                            <a:srgbClr val="000000"/>
                          </a:solidFill>
                          <a:latin typeface="Arial" pitchFamily="34" charset="0"/>
                          <a:cs typeface="Arial" pitchFamily="34" charset="0"/>
                        </a:rPr>
                        <a:t>1,8</a:t>
                      </a:r>
                    </a:p>
                  </a:txBody>
                  <a:tcPr marL="6938" marR="6938" marT="7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900" b="0" i="0" u="none" strike="noStrike">
                          <a:solidFill>
                            <a:srgbClr val="000000"/>
                          </a:solidFill>
                          <a:latin typeface="Arial" pitchFamily="34" charset="0"/>
                          <a:cs typeface="Arial" pitchFamily="34" charset="0"/>
                        </a:rPr>
                        <a:t>-3,7</a:t>
                      </a:r>
                    </a:p>
                  </a:txBody>
                  <a:tcPr marL="6938" marR="6938" marT="7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900" b="0" i="0" u="none" strike="noStrike">
                          <a:solidFill>
                            <a:srgbClr val="000000"/>
                          </a:solidFill>
                          <a:latin typeface="Arial" pitchFamily="34" charset="0"/>
                          <a:cs typeface="Arial" pitchFamily="34" charset="0"/>
                        </a:rPr>
                        <a:t>1,6</a:t>
                      </a:r>
                    </a:p>
                  </a:txBody>
                  <a:tcPr marL="6938" marR="6938" marT="7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900" b="0" i="0" u="none" strike="noStrike">
                          <a:solidFill>
                            <a:srgbClr val="000000"/>
                          </a:solidFill>
                          <a:latin typeface="Arial" pitchFamily="34" charset="0"/>
                          <a:cs typeface="Arial" pitchFamily="34" charset="0"/>
                        </a:rPr>
                        <a:t>1,0</a:t>
                      </a:r>
                    </a:p>
                  </a:txBody>
                  <a:tcPr marL="6938" marR="6938" marT="7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900" b="0" i="0" u="none" strike="noStrike">
                          <a:solidFill>
                            <a:srgbClr val="000000"/>
                          </a:solidFill>
                          <a:latin typeface="Arial" pitchFamily="34" charset="0"/>
                          <a:cs typeface="Arial" pitchFamily="34" charset="0"/>
                        </a:rPr>
                        <a:t>-1,0</a:t>
                      </a:r>
                    </a:p>
                  </a:txBody>
                  <a:tcPr marL="6938" marR="6938" marT="7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900" b="0" i="0" u="none" strike="noStrike">
                          <a:solidFill>
                            <a:srgbClr val="000000"/>
                          </a:solidFill>
                          <a:latin typeface="Arial" pitchFamily="34" charset="0"/>
                          <a:cs typeface="Arial" pitchFamily="34" charset="0"/>
                        </a:rPr>
                        <a:t>-0,8</a:t>
                      </a:r>
                    </a:p>
                  </a:txBody>
                  <a:tcPr marL="6938" marR="6938" marT="7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900" b="0" i="0" u="none" strike="noStrike" dirty="0">
                          <a:solidFill>
                            <a:srgbClr val="000000"/>
                          </a:solidFill>
                          <a:latin typeface="Arial" pitchFamily="34" charset="0"/>
                          <a:cs typeface="Arial" pitchFamily="34" charset="0"/>
                        </a:rPr>
                        <a:t>0,9</a:t>
                      </a:r>
                    </a:p>
                  </a:txBody>
                  <a:tcPr marL="6938" marR="6938" marT="7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pl-PL" sz="900" b="1" i="0" u="none" strike="noStrike" dirty="0">
                          <a:solidFill>
                            <a:srgbClr val="000000"/>
                          </a:solidFill>
                          <a:latin typeface="Arial" pitchFamily="34" charset="0"/>
                          <a:cs typeface="Arial" pitchFamily="34" charset="0"/>
                        </a:rPr>
                        <a:t>-0,4</a:t>
                      </a:r>
                    </a:p>
                  </a:txBody>
                  <a:tcPr marL="6938" marR="6938" marT="70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r>
              <a:tr h="171504">
                <a:tc>
                  <a:txBody>
                    <a:bodyPr/>
                    <a:lstStyle/>
                    <a:p>
                      <a:pPr algn="l" fontAlgn="b"/>
                      <a:r>
                        <a:rPr lang="pl-PL" sz="900" b="0" i="0" u="none" strike="noStrike">
                          <a:solidFill>
                            <a:srgbClr val="000000"/>
                          </a:solidFill>
                          <a:latin typeface="Arial" pitchFamily="34" charset="0"/>
                          <a:cs typeface="Arial" pitchFamily="34" charset="0"/>
                        </a:rPr>
                        <a:t>Italy</a:t>
                      </a:r>
                    </a:p>
                  </a:txBody>
                  <a:tcPr marL="6938" marR="6938" marT="7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900" b="0" i="0" u="none" strike="noStrike">
                          <a:solidFill>
                            <a:srgbClr val="000000"/>
                          </a:solidFill>
                          <a:latin typeface="Arial" pitchFamily="34" charset="0"/>
                          <a:cs typeface="Arial" pitchFamily="34" charset="0"/>
                        </a:rPr>
                        <a:t>-1,2</a:t>
                      </a:r>
                    </a:p>
                  </a:txBody>
                  <a:tcPr marL="6938" marR="6938" marT="7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900" b="0" i="0" u="none" strike="noStrike">
                          <a:solidFill>
                            <a:srgbClr val="000000"/>
                          </a:solidFill>
                          <a:latin typeface="Arial" pitchFamily="34" charset="0"/>
                          <a:cs typeface="Arial" pitchFamily="34" charset="0"/>
                        </a:rPr>
                        <a:t>-5,5</a:t>
                      </a:r>
                    </a:p>
                  </a:txBody>
                  <a:tcPr marL="6938" marR="6938" marT="7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900" b="0" i="0" u="none" strike="noStrike">
                          <a:solidFill>
                            <a:srgbClr val="000000"/>
                          </a:solidFill>
                          <a:latin typeface="Arial" pitchFamily="34" charset="0"/>
                          <a:cs typeface="Arial" pitchFamily="34" charset="0"/>
                        </a:rPr>
                        <a:t>1,7</a:t>
                      </a:r>
                    </a:p>
                  </a:txBody>
                  <a:tcPr marL="6938" marR="6938" marT="7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900" b="0" i="0" u="none" strike="noStrike">
                          <a:solidFill>
                            <a:srgbClr val="000000"/>
                          </a:solidFill>
                          <a:latin typeface="Arial" pitchFamily="34" charset="0"/>
                          <a:cs typeface="Arial" pitchFamily="34" charset="0"/>
                        </a:rPr>
                        <a:t>0,4</a:t>
                      </a:r>
                    </a:p>
                  </a:txBody>
                  <a:tcPr marL="6938" marR="6938" marT="7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900" b="0" i="0" u="none" strike="noStrike">
                          <a:solidFill>
                            <a:srgbClr val="000000"/>
                          </a:solidFill>
                          <a:latin typeface="Arial" pitchFamily="34" charset="0"/>
                          <a:cs typeface="Arial" pitchFamily="34" charset="0"/>
                        </a:rPr>
                        <a:t>-2,4</a:t>
                      </a:r>
                    </a:p>
                  </a:txBody>
                  <a:tcPr marL="6938" marR="6938" marT="7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900" b="0" i="0" u="none" strike="noStrike">
                          <a:solidFill>
                            <a:srgbClr val="000000"/>
                          </a:solidFill>
                          <a:latin typeface="Arial" pitchFamily="34" charset="0"/>
                          <a:cs typeface="Arial" pitchFamily="34" charset="0"/>
                        </a:rPr>
                        <a:t>-1,3</a:t>
                      </a:r>
                    </a:p>
                  </a:txBody>
                  <a:tcPr marL="6938" marR="6938" marT="7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900" b="0" i="0" u="none" strike="noStrike" dirty="0">
                          <a:solidFill>
                            <a:srgbClr val="000000"/>
                          </a:solidFill>
                          <a:latin typeface="Arial" pitchFamily="34" charset="0"/>
                          <a:cs typeface="Arial" pitchFamily="34" charset="0"/>
                        </a:rPr>
                        <a:t>0,7</a:t>
                      </a:r>
                    </a:p>
                  </a:txBody>
                  <a:tcPr marL="6938" marR="6938" marT="7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pl-PL" sz="900" b="1" i="0" u="none" strike="noStrike" dirty="0">
                          <a:solidFill>
                            <a:srgbClr val="000000"/>
                          </a:solidFill>
                          <a:latin typeface="Arial" pitchFamily="34" charset="0"/>
                          <a:cs typeface="Arial" pitchFamily="34" charset="0"/>
                        </a:rPr>
                        <a:t>-7,0</a:t>
                      </a:r>
                    </a:p>
                  </a:txBody>
                  <a:tcPr marL="6938" marR="6938" marT="70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r>
              <a:tr h="171504">
                <a:tc>
                  <a:txBody>
                    <a:bodyPr/>
                    <a:lstStyle/>
                    <a:p>
                      <a:pPr algn="l" fontAlgn="b"/>
                      <a:r>
                        <a:rPr lang="pl-PL" sz="900" b="0" i="0" u="none" strike="noStrike">
                          <a:solidFill>
                            <a:srgbClr val="000000"/>
                          </a:solidFill>
                          <a:latin typeface="Arial" pitchFamily="34" charset="0"/>
                          <a:cs typeface="Arial" pitchFamily="34" charset="0"/>
                        </a:rPr>
                        <a:t>Slovenia</a:t>
                      </a:r>
                    </a:p>
                  </a:txBody>
                  <a:tcPr marL="6938" marR="6938" marT="7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900" b="0" i="0" u="none" strike="noStrike">
                          <a:solidFill>
                            <a:srgbClr val="000000"/>
                          </a:solidFill>
                          <a:latin typeface="Arial" pitchFamily="34" charset="0"/>
                          <a:cs typeface="Arial" pitchFamily="34" charset="0"/>
                        </a:rPr>
                        <a:t>3,4</a:t>
                      </a:r>
                    </a:p>
                  </a:txBody>
                  <a:tcPr marL="6938" marR="6938" marT="7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900" b="0" i="0" u="none" strike="noStrike">
                          <a:solidFill>
                            <a:srgbClr val="000000"/>
                          </a:solidFill>
                          <a:latin typeface="Arial" pitchFamily="34" charset="0"/>
                          <a:cs typeface="Arial" pitchFamily="34" charset="0"/>
                        </a:rPr>
                        <a:t>-7,8</a:t>
                      </a:r>
                    </a:p>
                  </a:txBody>
                  <a:tcPr marL="6938" marR="6938" marT="7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900" b="0" i="0" u="none" strike="noStrike">
                          <a:solidFill>
                            <a:srgbClr val="000000"/>
                          </a:solidFill>
                          <a:latin typeface="Arial" pitchFamily="34" charset="0"/>
                          <a:cs typeface="Arial" pitchFamily="34" charset="0"/>
                        </a:rPr>
                        <a:t>1,2</a:t>
                      </a:r>
                    </a:p>
                  </a:txBody>
                  <a:tcPr marL="6938" marR="6938" marT="7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900" b="0" i="0" u="none" strike="noStrike">
                          <a:solidFill>
                            <a:srgbClr val="000000"/>
                          </a:solidFill>
                          <a:latin typeface="Arial" pitchFamily="34" charset="0"/>
                          <a:cs typeface="Arial" pitchFamily="34" charset="0"/>
                        </a:rPr>
                        <a:t>0,6</a:t>
                      </a:r>
                    </a:p>
                  </a:txBody>
                  <a:tcPr marL="6938" marR="6938" marT="7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900" b="0" i="0" u="none" strike="noStrike">
                          <a:solidFill>
                            <a:srgbClr val="000000"/>
                          </a:solidFill>
                          <a:latin typeface="Arial" pitchFamily="34" charset="0"/>
                          <a:cs typeface="Arial" pitchFamily="34" charset="0"/>
                        </a:rPr>
                        <a:t>-2,3</a:t>
                      </a:r>
                    </a:p>
                  </a:txBody>
                  <a:tcPr marL="6938" marR="6938" marT="7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900" b="0" i="0" u="none" strike="noStrike">
                          <a:solidFill>
                            <a:srgbClr val="000000"/>
                          </a:solidFill>
                          <a:latin typeface="Arial" pitchFamily="34" charset="0"/>
                          <a:cs typeface="Arial" pitchFamily="34" charset="0"/>
                        </a:rPr>
                        <a:t>-2,0</a:t>
                      </a:r>
                    </a:p>
                  </a:txBody>
                  <a:tcPr marL="6938" marR="6938" marT="7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900" b="0" i="0" u="none" strike="noStrike">
                          <a:solidFill>
                            <a:srgbClr val="000000"/>
                          </a:solidFill>
                          <a:latin typeface="Arial" pitchFamily="34" charset="0"/>
                          <a:cs typeface="Arial" pitchFamily="34" charset="0"/>
                        </a:rPr>
                        <a:t>-0,1</a:t>
                      </a:r>
                    </a:p>
                  </a:txBody>
                  <a:tcPr marL="6938" marR="6938" marT="7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pl-PL" sz="900" b="1" i="0" u="none" strike="noStrike" dirty="0">
                          <a:solidFill>
                            <a:srgbClr val="000000"/>
                          </a:solidFill>
                          <a:latin typeface="Arial" pitchFamily="34" charset="0"/>
                          <a:cs typeface="Arial" pitchFamily="34" charset="0"/>
                        </a:rPr>
                        <a:t>-5,2</a:t>
                      </a:r>
                    </a:p>
                  </a:txBody>
                  <a:tcPr marL="6938" marR="6938" marT="70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r>
              <a:tr h="171504">
                <a:tc>
                  <a:txBody>
                    <a:bodyPr/>
                    <a:lstStyle/>
                    <a:p>
                      <a:pPr algn="l" fontAlgn="b"/>
                      <a:r>
                        <a:rPr lang="pl-PL" sz="900" b="0" i="0" u="none" strike="noStrike">
                          <a:solidFill>
                            <a:srgbClr val="000000"/>
                          </a:solidFill>
                          <a:latin typeface="Arial" pitchFamily="34" charset="0"/>
                          <a:cs typeface="Arial" pitchFamily="34" charset="0"/>
                        </a:rPr>
                        <a:t>Spain</a:t>
                      </a:r>
                    </a:p>
                  </a:txBody>
                  <a:tcPr marL="6938" marR="6938" marT="7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900" b="0" i="0" u="none" strike="noStrike">
                          <a:solidFill>
                            <a:srgbClr val="000000"/>
                          </a:solidFill>
                          <a:latin typeface="Arial" pitchFamily="34" charset="0"/>
                          <a:cs typeface="Arial" pitchFamily="34" charset="0"/>
                        </a:rPr>
                        <a:t>0,9</a:t>
                      </a:r>
                    </a:p>
                  </a:txBody>
                  <a:tcPr marL="6938" marR="6938" marT="7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900" b="0" i="0" u="none" strike="noStrike">
                          <a:solidFill>
                            <a:srgbClr val="000000"/>
                          </a:solidFill>
                          <a:latin typeface="Arial" pitchFamily="34" charset="0"/>
                          <a:cs typeface="Arial" pitchFamily="34" charset="0"/>
                        </a:rPr>
                        <a:t>-3,7</a:t>
                      </a:r>
                    </a:p>
                  </a:txBody>
                  <a:tcPr marL="6938" marR="6938" marT="7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900" b="0" i="0" u="none" strike="noStrike">
                          <a:solidFill>
                            <a:srgbClr val="000000"/>
                          </a:solidFill>
                          <a:latin typeface="Arial" pitchFamily="34" charset="0"/>
                          <a:cs typeface="Arial" pitchFamily="34" charset="0"/>
                        </a:rPr>
                        <a:t>-0,3</a:t>
                      </a:r>
                    </a:p>
                  </a:txBody>
                  <a:tcPr marL="6938" marR="6938" marT="7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900" b="0" i="0" u="none" strike="noStrike">
                          <a:solidFill>
                            <a:srgbClr val="000000"/>
                          </a:solidFill>
                          <a:latin typeface="Arial" pitchFamily="34" charset="0"/>
                          <a:cs typeface="Arial" pitchFamily="34" charset="0"/>
                        </a:rPr>
                        <a:t>0,4</a:t>
                      </a:r>
                    </a:p>
                  </a:txBody>
                  <a:tcPr marL="6938" marR="6938" marT="7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900" b="0" i="0" u="none" strike="noStrike">
                          <a:solidFill>
                            <a:srgbClr val="000000"/>
                          </a:solidFill>
                          <a:latin typeface="Arial" pitchFamily="34" charset="0"/>
                          <a:cs typeface="Arial" pitchFamily="34" charset="0"/>
                        </a:rPr>
                        <a:t>-1,4</a:t>
                      </a:r>
                    </a:p>
                  </a:txBody>
                  <a:tcPr marL="6938" marR="6938" marT="7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900" b="0" i="0" u="none" strike="noStrike">
                          <a:solidFill>
                            <a:srgbClr val="000000"/>
                          </a:solidFill>
                          <a:latin typeface="Arial" pitchFamily="34" charset="0"/>
                          <a:cs typeface="Arial" pitchFamily="34" charset="0"/>
                        </a:rPr>
                        <a:t>-1,5</a:t>
                      </a:r>
                    </a:p>
                  </a:txBody>
                  <a:tcPr marL="6938" marR="6938" marT="7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900" b="0" i="0" u="none" strike="noStrike">
                          <a:solidFill>
                            <a:srgbClr val="000000"/>
                          </a:solidFill>
                          <a:latin typeface="Arial" pitchFamily="34" charset="0"/>
                          <a:cs typeface="Arial" pitchFamily="34" charset="0"/>
                        </a:rPr>
                        <a:t>0,9</a:t>
                      </a:r>
                    </a:p>
                  </a:txBody>
                  <a:tcPr marL="6938" marR="6938" marT="7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pl-PL" sz="900" b="1" i="0" u="none" strike="noStrike" dirty="0">
                          <a:solidFill>
                            <a:srgbClr val="000000"/>
                          </a:solidFill>
                          <a:latin typeface="Arial" pitchFamily="34" charset="0"/>
                          <a:cs typeface="Arial" pitchFamily="34" charset="0"/>
                        </a:rPr>
                        <a:t>-4,1</a:t>
                      </a:r>
                    </a:p>
                  </a:txBody>
                  <a:tcPr marL="6938" marR="6938" marT="70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r>
              <a:tr h="171504">
                <a:tc>
                  <a:txBody>
                    <a:bodyPr/>
                    <a:lstStyle/>
                    <a:p>
                      <a:pPr algn="l" fontAlgn="b"/>
                      <a:r>
                        <a:rPr lang="pl-PL" sz="900" b="0" i="0" u="none" strike="noStrike">
                          <a:solidFill>
                            <a:srgbClr val="000000"/>
                          </a:solidFill>
                          <a:latin typeface="Arial" pitchFamily="34" charset="0"/>
                          <a:cs typeface="Arial" pitchFamily="34" charset="0"/>
                        </a:rPr>
                        <a:t>Portugal</a:t>
                      </a:r>
                    </a:p>
                  </a:txBody>
                  <a:tcPr marL="6938" marR="6938" marT="7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900" b="0" i="0" u="none" strike="noStrike">
                          <a:solidFill>
                            <a:srgbClr val="000000"/>
                          </a:solidFill>
                          <a:latin typeface="Arial" pitchFamily="34" charset="0"/>
                          <a:cs typeface="Arial" pitchFamily="34" charset="0"/>
                        </a:rPr>
                        <a:t>0,0</a:t>
                      </a:r>
                    </a:p>
                  </a:txBody>
                  <a:tcPr marL="6938" marR="6938" marT="7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900" b="0" i="0" u="none" strike="noStrike">
                          <a:solidFill>
                            <a:srgbClr val="000000"/>
                          </a:solidFill>
                          <a:latin typeface="Arial" pitchFamily="34" charset="0"/>
                          <a:cs typeface="Arial" pitchFamily="34" charset="0"/>
                        </a:rPr>
                        <a:t>-2,9</a:t>
                      </a:r>
                    </a:p>
                  </a:txBody>
                  <a:tcPr marL="6938" marR="6938" marT="7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900" b="0" i="0" u="none" strike="noStrike">
                          <a:solidFill>
                            <a:srgbClr val="000000"/>
                          </a:solidFill>
                          <a:latin typeface="Arial" pitchFamily="34" charset="0"/>
                          <a:cs typeface="Arial" pitchFamily="34" charset="0"/>
                        </a:rPr>
                        <a:t>1,9</a:t>
                      </a:r>
                    </a:p>
                  </a:txBody>
                  <a:tcPr marL="6938" marR="6938" marT="7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900" b="0" i="0" u="none" strike="noStrike">
                          <a:solidFill>
                            <a:srgbClr val="000000"/>
                          </a:solidFill>
                          <a:latin typeface="Arial" pitchFamily="34" charset="0"/>
                          <a:cs typeface="Arial" pitchFamily="34" charset="0"/>
                        </a:rPr>
                        <a:t>-1,6</a:t>
                      </a:r>
                    </a:p>
                  </a:txBody>
                  <a:tcPr marL="6938" marR="6938" marT="7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900" b="0" i="0" u="none" strike="noStrike">
                          <a:solidFill>
                            <a:srgbClr val="000000"/>
                          </a:solidFill>
                          <a:latin typeface="Arial" pitchFamily="34" charset="0"/>
                          <a:cs typeface="Arial" pitchFamily="34" charset="0"/>
                        </a:rPr>
                        <a:t>-3,2</a:t>
                      </a:r>
                    </a:p>
                  </a:txBody>
                  <a:tcPr marL="6938" marR="6938" marT="7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900" b="0" i="0" u="none" strike="noStrike">
                          <a:solidFill>
                            <a:srgbClr val="000000"/>
                          </a:solidFill>
                          <a:latin typeface="Arial" pitchFamily="34" charset="0"/>
                          <a:cs typeface="Arial" pitchFamily="34" charset="0"/>
                        </a:rPr>
                        <a:t>-2,3</a:t>
                      </a:r>
                    </a:p>
                  </a:txBody>
                  <a:tcPr marL="6938" marR="6938" marT="7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900" b="0" i="0" u="none" strike="noStrike">
                          <a:solidFill>
                            <a:srgbClr val="000000"/>
                          </a:solidFill>
                          <a:latin typeface="Arial" pitchFamily="34" charset="0"/>
                          <a:cs typeface="Arial" pitchFamily="34" charset="0"/>
                        </a:rPr>
                        <a:t>0,6</a:t>
                      </a:r>
                    </a:p>
                  </a:txBody>
                  <a:tcPr marL="6938" marR="6938" marT="7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pl-PL" sz="900" b="1" i="0" u="none" strike="noStrike" dirty="0">
                          <a:solidFill>
                            <a:srgbClr val="000000"/>
                          </a:solidFill>
                          <a:latin typeface="Arial" pitchFamily="34" charset="0"/>
                          <a:cs typeface="Arial" pitchFamily="34" charset="0"/>
                        </a:rPr>
                        <a:t>-5,8</a:t>
                      </a:r>
                    </a:p>
                  </a:txBody>
                  <a:tcPr marL="6938" marR="6938" marT="70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r>
              <a:tr h="171504">
                <a:tc>
                  <a:txBody>
                    <a:bodyPr/>
                    <a:lstStyle/>
                    <a:p>
                      <a:pPr algn="l" fontAlgn="b"/>
                      <a:r>
                        <a:rPr lang="pl-PL" sz="900" b="0" i="0" u="none" strike="noStrike">
                          <a:solidFill>
                            <a:srgbClr val="000000"/>
                          </a:solidFill>
                          <a:latin typeface="Arial" pitchFamily="34" charset="0"/>
                          <a:cs typeface="Arial" pitchFamily="34" charset="0"/>
                        </a:rPr>
                        <a:t>Romania</a:t>
                      </a:r>
                    </a:p>
                  </a:txBody>
                  <a:tcPr marL="6938" marR="6938" marT="7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900" b="0" i="0" u="none" strike="noStrike">
                          <a:solidFill>
                            <a:srgbClr val="000000"/>
                          </a:solidFill>
                          <a:latin typeface="Arial" pitchFamily="34" charset="0"/>
                          <a:cs typeface="Arial" pitchFamily="34" charset="0"/>
                        </a:rPr>
                        <a:t>7,3</a:t>
                      </a:r>
                    </a:p>
                  </a:txBody>
                  <a:tcPr marL="6938" marR="6938" marT="7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900" b="0" i="0" u="none" strike="noStrike" dirty="0">
                          <a:solidFill>
                            <a:srgbClr val="000000"/>
                          </a:solidFill>
                          <a:latin typeface="Arial" pitchFamily="34" charset="0"/>
                          <a:cs typeface="Arial" pitchFamily="34" charset="0"/>
                        </a:rPr>
                        <a:t>-6,6</a:t>
                      </a:r>
                    </a:p>
                  </a:txBody>
                  <a:tcPr marL="6938" marR="6938" marT="7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900" b="0" i="0" u="none" strike="noStrike" dirty="0">
                          <a:solidFill>
                            <a:srgbClr val="000000"/>
                          </a:solidFill>
                          <a:latin typeface="Arial" pitchFamily="34" charset="0"/>
                          <a:cs typeface="Arial" pitchFamily="34" charset="0"/>
                        </a:rPr>
                        <a:t>-1,1</a:t>
                      </a:r>
                    </a:p>
                  </a:txBody>
                  <a:tcPr marL="6938" marR="6938" marT="7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900" b="0" i="0" u="none" strike="noStrike">
                          <a:solidFill>
                            <a:srgbClr val="000000"/>
                          </a:solidFill>
                          <a:latin typeface="Arial" pitchFamily="34" charset="0"/>
                          <a:cs typeface="Arial" pitchFamily="34" charset="0"/>
                        </a:rPr>
                        <a:t>2,2</a:t>
                      </a:r>
                    </a:p>
                  </a:txBody>
                  <a:tcPr marL="6938" marR="6938" marT="7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900" b="0" i="0" u="none" strike="noStrike">
                          <a:solidFill>
                            <a:srgbClr val="000000"/>
                          </a:solidFill>
                          <a:latin typeface="Arial" pitchFamily="34" charset="0"/>
                          <a:cs typeface="Arial" pitchFamily="34" charset="0"/>
                        </a:rPr>
                        <a:t>0,7</a:t>
                      </a:r>
                    </a:p>
                  </a:txBody>
                  <a:tcPr marL="6938" marR="6938" marT="7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900" b="0" i="0" u="none" strike="noStrike">
                          <a:solidFill>
                            <a:srgbClr val="000000"/>
                          </a:solidFill>
                          <a:latin typeface="Arial" pitchFamily="34" charset="0"/>
                          <a:cs typeface="Arial" pitchFamily="34" charset="0"/>
                        </a:rPr>
                        <a:t>1,6</a:t>
                      </a:r>
                    </a:p>
                  </a:txBody>
                  <a:tcPr marL="6938" marR="6938" marT="7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900" b="0" i="0" u="none" strike="noStrike">
                          <a:solidFill>
                            <a:srgbClr val="000000"/>
                          </a:solidFill>
                          <a:latin typeface="Arial" pitchFamily="34" charset="0"/>
                          <a:cs typeface="Arial" pitchFamily="34" charset="0"/>
                        </a:rPr>
                        <a:t>2,2</a:t>
                      </a:r>
                    </a:p>
                  </a:txBody>
                  <a:tcPr marL="6938" marR="6938" marT="7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pl-PL" sz="900" b="1" i="0" u="none" strike="noStrike" dirty="0">
                          <a:solidFill>
                            <a:srgbClr val="000000"/>
                          </a:solidFill>
                          <a:latin typeface="Arial" pitchFamily="34" charset="0"/>
                          <a:cs typeface="Arial" pitchFamily="34" charset="0"/>
                        </a:rPr>
                        <a:t>2,0</a:t>
                      </a:r>
                    </a:p>
                  </a:txBody>
                  <a:tcPr marL="6938" marR="6938" marT="70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r>
            </a:tbl>
          </a:graphicData>
        </a:graphic>
      </p:graphicFrame>
      <p:sp>
        <p:nvSpPr>
          <p:cNvPr id="10" name="Elipsa 9"/>
          <p:cNvSpPr/>
          <p:nvPr/>
        </p:nvSpPr>
        <p:spPr>
          <a:xfrm>
            <a:off x="9390157" y="1551991"/>
            <a:ext cx="600898" cy="23022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96122" tIns="48061" rIns="96122" bIns="48061" rtlCol="0" anchor="ctr"/>
          <a:lstStyle/>
          <a:p>
            <a:pPr algn="ctr"/>
            <a:endParaRPr lang="pl-PL"/>
          </a:p>
        </p:txBody>
      </p:sp>
      <p:cxnSp>
        <p:nvCxnSpPr>
          <p:cNvPr id="12" name="Łącznik prosty ze strzałką 11"/>
          <p:cNvCxnSpPr/>
          <p:nvPr/>
        </p:nvCxnSpPr>
        <p:spPr>
          <a:xfrm flipV="1">
            <a:off x="4446439" y="1782217"/>
            <a:ext cx="4968552" cy="3528392"/>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Prostokąt 13"/>
          <p:cNvSpPr/>
          <p:nvPr/>
        </p:nvSpPr>
        <p:spPr>
          <a:xfrm>
            <a:off x="0" y="1206158"/>
            <a:ext cx="3438327" cy="304662"/>
          </a:xfrm>
          <a:prstGeom prst="rect">
            <a:avLst/>
          </a:prstGeom>
          <a:noFill/>
        </p:spPr>
        <p:txBody>
          <a:bodyPr wrap="square" lIns="88250" tIns="44125" rIns="88250" bIns="44125" rtlCol="0">
            <a:spAutoFit/>
          </a:bodyPr>
          <a:lstStyle/>
          <a:p>
            <a:pPr marL="261998" indent="-261998">
              <a:buBlip>
                <a:blip r:embed="rId3"/>
              </a:buBlip>
            </a:pPr>
            <a:endParaRPr lang="pl-PL" sz="1400" dirty="0"/>
          </a:p>
        </p:txBody>
      </p:sp>
      <p:sp>
        <p:nvSpPr>
          <p:cNvPr id="49" name="Tytuł 1"/>
          <p:cNvSpPr txBox="1">
            <a:spLocks/>
          </p:cNvSpPr>
          <p:nvPr/>
        </p:nvSpPr>
        <p:spPr>
          <a:xfrm>
            <a:off x="15" y="6"/>
            <a:ext cx="7758807" cy="1023276"/>
          </a:xfrm>
          <a:prstGeom prst="rect">
            <a:avLst/>
          </a:prstGeom>
        </p:spPr>
        <p:txBody>
          <a:bodyPr lIns="91316" tIns="45659" rIns="91316" bIns="45659" anchor="ctr"/>
          <a:lstStyle/>
          <a:p>
            <a:pPr algn="ctr">
              <a:spcBef>
                <a:spcPct val="0"/>
              </a:spcBef>
              <a:defRPr/>
            </a:pPr>
            <a:r>
              <a:rPr lang="pl-PL" sz="3100" b="1" dirty="0" smtClean="0">
                <a:solidFill>
                  <a:srgbClr val="0567A0"/>
                </a:solidFill>
                <a:latin typeface="+mj-lt"/>
                <a:ea typeface="+mj-ea"/>
                <a:cs typeface="+mj-cs"/>
              </a:rPr>
              <a:t>WSE- </a:t>
            </a:r>
            <a:r>
              <a:rPr lang="pl-PL" sz="3100" b="1" dirty="0" err="1" smtClean="0">
                <a:solidFill>
                  <a:srgbClr val="0567A0"/>
                </a:solidFill>
                <a:latin typeface="+mj-lt"/>
                <a:ea typeface="+mj-ea"/>
                <a:cs typeface="+mj-cs"/>
              </a:rPr>
              <a:t>broad</a:t>
            </a:r>
            <a:r>
              <a:rPr lang="pl-PL" sz="3100" b="1" dirty="0" smtClean="0">
                <a:solidFill>
                  <a:srgbClr val="0567A0"/>
                </a:solidFill>
                <a:latin typeface="+mj-lt"/>
                <a:ea typeface="+mj-ea"/>
                <a:cs typeface="+mj-cs"/>
              </a:rPr>
              <a:t> and </a:t>
            </a:r>
            <a:r>
              <a:rPr lang="pl-PL" sz="3100" b="1" dirty="0" err="1" smtClean="0">
                <a:solidFill>
                  <a:srgbClr val="0567A0"/>
                </a:solidFill>
                <a:latin typeface="+mj-lt"/>
                <a:ea typeface="+mj-ea"/>
                <a:cs typeface="+mj-cs"/>
              </a:rPr>
              <a:t>diversified</a:t>
            </a:r>
            <a:r>
              <a:rPr lang="pl-PL" sz="3100" b="1" dirty="0" smtClean="0">
                <a:solidFill>
                  <a:srgbClr val="0567A0"/>
                </a:solidFill>
                <a:latin typeface="+mj-lt"/>
                <a:ea typeface="+mj-ea"/>
                <a:cs typeface="+mj-cs"/>
              </a:rPr>
              <a:t> </a:t>
            </a:r>
            <a:r>
              <a:rPr lang="pl-PL" sz="3100" b="1" dirty="0" err="1" smtClean="0">
                <a:solidFill>
                  <a:srgbClr val="0567A0"/>
                </a:solidFill>
                <a:latin typeface="+mj-lt"/>
                <a:ea typeface="+mj-ea"/>
                <a:cs typeface="+mj-cs"/>
              </a:rPr>
              <a:t>investor</a:t>
            </a:r>
            <a:r>
              <a:rPr lang="pl-PL" sz="3100" b="1" dirty="0" smtClean="0">
                <a:solidFill>
                  <a:srgbClr val="0567A0"/>
                </a:solidFill>
                <a:latin typeface="+mj-lt"/>
                <a:ea typeface="+mj-ea"/>
                <a:cs typeface="+mj-cs"/>
              </a:rPr>
              <a:t> </a:t>
            </a:r>
            <a:r>
              <a:rPr lang="pl-PL" sz="3100" b="1" dirty="0" err="1" smtClean="0">
                <a:solidFill>
                  <a:srgbClr val="0567A0"/>
                </a:solidFill>
                <a:latin typeface="+mj-lt"/>
                <a:ea typeface="+mj-ea"/>
                <a:cs typeface="+mj-cs"/>
              </a:rPr>
              <a:t>base</a:t>
            </a:r>
            <a:endParaRPr lang="pl-PL" sz="3100" b="1" dirty="0">
              <a:solidFill>
                <a:srgbClr val="0567A0"/>
              </a:solidFill>
              <a:latin typeface="+mj-lt"/>
              <a:ea typeface="+mj-ea"/>
              <a:cs typeface="+mj-cs"/>
            </a:endParaRPr>
          </a:p>
        </p:txBody>
      </p:sp>
      <p:sp>
        <p:nvSpPr>
          <p:cNvPr id="35841" name="Rectangle 1"/>
          <p:cNvSpPr>
            <a:spLocks noChangeArrowheads="1"/>
          </p:cNvSpPr>
          <p:nvPr/>
        </p:nvSpPr>
        <p:spPr bwMode="auto">
          <a:xfrm>
            <a:off x="197969" y="1236414"/>
            <a:ext cx="10009112" cy="1077121"/>
          </a:xfrm>
          <a:prstGeom prst="rect">
            <a:avLst/>
          </a:prstGeom>
          <a:noFill/>
          <a:ln w="9525">
            <a:noFill/>
            <a:miter lim="800000"/>
            <a:headEnd/>
            <a:tailEnd/>
          </a:ln>
          <a:effectLst/>
        </p:spPr>
        <p:txBody>
          <a:bodyPr vert="horz" wrap="square" lIns="91345" tIns="45672" rIns="91345" bIns="45672" numCol="1" anchor="ctr" anchorCtr="0" compatLnSpc="1">
            <a:prstTxWarp prst="textNoShape">
              <a:avLst/>
            </a:prstTxWarp>
            <a:spAutoFit/>
          </a:bodyPr>
          <a:lstStyle/>
          <a:p>
            <a:pPr algn="just" fontAlgn="base">
              <a:spcBef>
                <a:spcPct val="0"/>
              </a:spcBef>
              <a:spcAft>
                <a:spcPct val="0"/>
              </a:spcAft>
            </a:pPr>
            <a:r>
              <a:rPr lang="en-US" sz="1600" dirty="0" smtClean="0"/>
              <a:t>WSE successfully attracts new domestic and remote </a:t>
            </a:r>
            <a:r>
              <a:rPr lang="pl-PL" sz="1600" dirty="0" err="1" smtClean="0"/>
              <a:t>trading</a:t>
            </a:r>
            <a:r>
              <a:rPr lang="pl-PL" sz="1600" dirty="0" smtClean="0"/>
              <a:t> </a:t>
            </a:r>
            <a:r>
              <a:rPr lang="pl-PL" sz="1600" dirty="0" err="1" smtClean="0"/>
              <a:t>members</a:t>
            </a:r>
            <a:r>
              <a:rPr lang="en-US" sz="1600" dirty="0" smtClean="0"/>
              <a:t>. These are mainly </a:t>
            </a:r>
            <a:r>
              <a:rPr lang="pl-PL" sz="1600" dirty="0" err="1" smtClean="0"/>
              <a:t>local</a:t>
            </a:r>
            <a:r>
              <a:rPr lang="pl-PL" sz="1600" dirty="0" smtClean="0"/>
              <a:t> investment </a:t>
            </a:r>
            <a:r>
              <a:rPr lang="pl-PL" sz="1600" dirty="0" err="1" smtClean="0"/>
              <a:t>firms</a:t>
            </a:r>
            <a:r>
              <a:rPr lang="pl-PL" sz="1600" dirty="0" smtClean="0"/>
              <a:t>, </a:t>
            </a:r>
            <a:r>
              <a:rPr lang="en-US" sz="1600" dirty="0" smtClean="0"/>
              <a:t>international investments banks and regional financial intermediaries. With recent launch of  the UTP </a:t>
            </a:r>
            <a:r>
              <a:rPr lang="pl-PL" sz="1600" dirty="0" err="1" smtClean="0"/>
              <a:t>trading</a:t>
            </a:r>
            <a:r>
              <a:rPr lang="pl-PL" sz="1600" dirty="0" smtClean="0"/>
              <a:t> </a:t>
            </a:r>
            <a:r>
              <a:rPr lang="en-US" sz="1600" dirty="0" smtClean="0"/>
              <a:t>system, WSE has opened up to new groups of investors, including global investment firms </a:t>
            </a:r>
            <a:r>
              <a:rPr lang="pl-PL" sz="1600" dirty="0" err="1" smtClean="0"/>
              <a:t>active</a:t>
            </a:r>
            <a:r>
              <a:rPr lang="pl-PL" sz="1600" dirty="0" smtClean="0"/>
              <a:t> </a:t>
            </a:r>
            <a:r>
              <a:rPr lang="en-US" sz="1600" dirty="0" smtClean="0"/>
              <a:t>in algorithmic trading and proprietary </a:t>
            </a:r>
            <a:r>
              <a:rPr lang="pl-PL" sz="1600" dirty="0" err="1" smtClean="0"/>
              <a:t>trading</a:t>
            </a:r>
            <a:r>
              <a:rPr lang="pl-PL" sz="1600" dirty="0" smtClean="0"/>
              <a:t> </a:t>
            </a:r>
            <a:r>
              <a:rPr lang="en-US" sz="1600" dirty="0" smtClean="0"/>
              <a:t>firms. </a:t>
            </a:r>
            <a:endParaRPr lang="pl-PL" sz="1600" dirty="0" smtClean="0"/>
          </a:p>
        </p:txBody>
      </p:sp>
      <p:sp>
        <p:nvSpPr>
          <p:cNvPr id="38" name="Text Box 6"/>
          <p:cNvSpPr txBox="1">
            <a:spLocks noChangeArrowheads="1"/>
          </p:cNvSpPr>
          <p:nvPr/>
        </p:nvSpPr>
        <p:spPr bwMode="gray">
          <a:xfrm>
            <a:off x="511498" y="2430289"/>
            <a:ext cx="3850671" cy="307680"/>
          </a:xfrm>
          <a:prstGeom prst="rect">
            <a:avLst/>
          </a:prstGeom>
          <a:noFill/>
        </p:spPr>
        <p:txBody>
          <a:bodyPr wrap="none" lIns="91345" tIns="45672" rIns="91345" bIns="45672" rtlCol="0">
            <a:spAutoFit/>
          </a:bodyPr>
          <a:lstStyle/>
          <a:p>
            <a:pPr indent="-342542" algn="ctr">
              <a:spcBef>
                <a:spcPct val="20000"/>
              </a:spcBef>
              <a:buClr>
                <a:srgbClr val="003399"/>
              </a:buClr>
              <a:buSzPct val="100000"/>
              <a:defRPr/>
            </a:pPr>
            <a:r>
              <a:rPr lang="en-US" sz="1400" b="1" dirty="0" smtClean="0"/>
              <a:t>Equity trading </a:t>
            </a:r>
            <a:r>
              <a:rPr lang="pl-PL" sz="1400" b="1" dirty="0" smtClean="0"/>
              <a:t>- </a:t>
            </a:r>
            <a:r>
              <a:rPr lang="en-US" sz="1400" b="1" dirty="0" smtClean="0"/>
              <a:t>structure </a:t>
            </a:r>
            <a:r>
              <a:rPr lang="en-US" sz="1400" b="1" dirty="0"/>
              <a:t>of investors </a:t>
            </a:r>
            <a:r>
              <a:rPr lang="en-US" sz="1400" b="1" dirty="0" smtClean="0"/>
              <a:t>in  </a:t>
            </a:r>
            <a:r>
              <a:rPr lang="pl-PL" sz="1400" b="1" dirty="0" smtClean="0"/>
              <a:t>H1 </a:t>
            </a:r>
            <a:r>
              <a:rPr lang="en-US" sz="1400" b="1" dirty="0" smtClean="0"/>
              <a:t>201</a:t>
            </a:r>
            <a:r>
              <a:rPr lang="pl-PL" sz="1400" b="1" dirty="0" smtClean="0"/>
              <a:t>3</a:t>
            </a:r>
            <a:r>
              <a:rPr lang="en-US" sz="1400" b="1" dirty="0" smtClean="0"/>
              <a:t> </a:t>
            </a:r>
            <a:endParaRPr lang="en-US" sz="1400" b="1" dirty="0"/>
          </a:p>
        </p:txBody>
      </p:sp>
      <p:graphicFrame>
        <p:nvGraphicFramePr>
          <p:cNvPr id="46" name="Wykres 45"/>
          <p:cNvGraphicFramePr/>
          <p:nvPr/>
        </p:nvGraphicFramePr>
        <p:xfrm>
          <a:off x="197967" y="2646306"/>
          <a:ext cx="4608512" cy="288032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8" name="Wykres 47"/>
          <p:cNvGraphicFramePr/>
          <p:nvPr/>
        </p:nvGraphicFramePr>
        <p:xfrm>
          <a:off x="5310535" y="2646306"/>
          <a:ext cx="4608512" cy="2952328"/>
        </p:xfrm>
        <a:graphic>
          <a:graphicData uri="http://schemas.openxmlformats.org/drawingml/2006/chart">
            <c:chart xmlns:c="http://schemas.openxmlformats.org/drawingml/2006/chart" xmlns:r="http://schemas.openxmlformats.org/officeDocument/2006/relationships" r:id="rId5"/>
          </a:graphicData>
        </a:graphic>
      </p:graphicFrame>
      <p:sp>
        <p:nvSpPr>
          <p:cNvPr id="52" name="Text Box 6"/>
          <p:cNvSpPr txBox="1">
            <a:spLocks noChangeArrowheads="1"/>
          </p:cNvSpPr>
          <p:nvPr/>
        </p:nvSpPr>
        <p:spPr bwMode="gray">
          <a:xfrm>
            <a:off x="5192015" y="2358281"/>
            <a:ext cx="4214423" cy="307680"/>
          </a:xfrm>
          <a:prstGeom prst="rect">
            <a:avLst/>
          </a:prstGeom>
          <a:noFill/>
        </p:spPr>
        <p:txBody>
          <a:bodyPr wrap="none" lIns="91345" tIns="45672" rIns="91345" bIns="45672" rtlCol="0">
            <a:spAutoFit/>
          </a:bodyPr>
          <a:lstStyle/>
          <a:p>
            <a:pPr indent="-342542" algn="ctr">
              <a:spcBef>
                <a:spcPct val="20000"/>
              </a:spcBef>
              <a:buClr>
                <a:srgbClr val="003399"/>
              </a:buClr>
              <a:buSzPct val="100000"/>
              <a:defRPr/>
            </a:pPr>
            <a:r>
              <a:rPr lang="pl-PL" sz="1400" b="1" dirty="0" err="1" smtClean="0"/>
              <a:t>Derivatives</a:t>
            </a:r>
            <a:r>
              <a:rPr lang="pl-PL" sz="1400" b="1" dirty="0" smtClean="0"/>
              <a:t> </a:t>
            </a:r>
            <a:r>
              <a:rPr lang="en-US" sz="1400" b="1" dirty="0" smtClean="0"/>
              <a:t>trading </a:t>
            </a:r>
            <a:r>
              <a:rPr lang="pl-PL" sz="1400" b="1" dirty="0" smtClean="0"/>
              <a:t>- </a:t>
            </a:r>
            <a:r>
              <a:rPr lang="en-US" sz="1400" b="1" dirty="0" smtClean="0"/>
              <a:t>structure </a:t>
            </a:r>
            <a:r>
              <a:rPr lang="en-US" sz="1400" b="1" dirty="0"/>
              <a:t>of investors </a:t>
            </a:r>
            <a:r>
              <a:rPr lang="en-US" sz="1400" b="1" dirty="0" smtClean="0"/>
              <a:t>in </a:t>
            </a:r>
            <a:r>
              <a:rPr lang="pl-PL" sz="1400" b="1" dirty="0" smtClean="0"/>
              <a:t> H1</a:t>
            </a:r>
            <a:r>
              <a:rPr lang="en-US" sz="1400" b="1" dirty="0" smtClean="0"/>
              <a:t> 201</a:t>
            </a:r>
            <a:r>
              <a:rPr lang="pl-PL" sz="1400" b="1" dirty="0" smtClean="0"/>
              <a:t>3</a:t>
            </a:r>
            <a:r>
              <a:rPr lang="en-US" sz="1400" b="1" dirty="0" smtClean="0"/>
              <a:t> </a:t>
            </a:r>
            <a:endParaRPr lang="en-US" sz="1400" b="1" dirty="0"/>
          </a:p>
        </p:txBody>
      </p:sp>
      <p:sp>
        <p:nvSpPr>
          <p:cNvPr id="35842" name="Rectangle 2"/>
          <p:cNvSpPr>
            <a:spLocks noChangeArrowheads="1"/>
          </p:cNvSpPr>
          <p:nvPr/>
        </p:nvSpPr>
        <p:spPr bwMode="auto">
          <a:xfrm>
            <a:off x="432049" y="5310609"/>
            <a:ext cx="9559007" cy="1692674"/>
          </a:xfrm>
          <a:prstGeom prst="rect">
            <a:avLst/>
          </a:prstGeom>
          <a:noFill/>
          <a:ln w="9525">
            <a:noFill/>
            <a:miter lim="800000"/>
            <a:headEnd/>
            <a:tailEnd/>
          </a:ln>
          <a:effectLst/>
        </p:spPr>
        <p:txBody>
          <a:bodyPr vert="horz" wrap="square" lIns="91345" tIns="45672" rIns="91345" bIns="45672" numCol="1" anchor="t" anchorCtr="0" compatLnSpc="1">
            <a:prstTxWarp prst="textNoShape">
              <a:avLst/>
            </a:prstTxWarp>
            <a:spAutoFit/>
          </a:bodyPr>
          <a:lstStyle/>
          <a:p>
            <a:pPr marL="180738" indent="-180738" fontAlgn="base">
              <a:spcBef>
                <a:spcPct val="0"/>
              </a:spcBef>
              <a:buBlip>
                <a:blip r:embed="rId3"/>
              </a:buBlip>
              <a:tabLst>
                <a:tab pos="456722" algn="l"/>
              </a:tabLst>
            </a:pPr>
            <a:r>
              <a:rPr lang="en-US" sz="1600" dirty="0" smtClean="0"/>
              <a:t>Largest institutional investment pool in the CEE with high allocation in domestic equities</a:t>
            </a:r>
            <a:endParaRPr lang="pl-PL" sz="1600" dirty="0" smtClean="0"/>
          </a:p>
          <a:p>
            <a:pPr marL="789203" lvl="1" indent="-359962" fontAlgn="base">
              <a:spcBef>
                <a:spcPct val="0"/>
              </a:spcBef>
              <a:buFont typeface="Wingdings" pitchFamily="2" charset="2"/>
              <a:buChar char="Ø"/>
              <a:tabLst>
                <a:tab pos="456722" algn="l"/>
              </a:tabLst>
            </a:pPr>
            <a:r>
              <a:rPr lang="en-US" sz="1600" dirty="0" smtClean="0"/>
              <a:t>AUM Pension Funds  - EUR 6</a:t>
            </a:r>
            <a:r>
              <a:rPr lang="pl-PL" sz="1600" dirty="0" smtClean="0"/>
              <a:t>9</a:t>
            </a:r>
            <a:r>
              <a:rPr lang="en-US" sz="1600" dirty="0" smtClean="0"/>
              <a:t> </a:t>
            </a:r>
            <a:r>
              <a:rPr lang="en-US" sz="1600" dirty="0" err="1" smtClean="0"/>
              <a:t>bn</a:t>
            </a:r>
            <a:r>
              <a:rPr lang="en-US" sz="1600" dirty="0" smtClean="0"/>
              <a:t> (as of </a:t>
            </a:r>
            <a:r>
              <a:rPr lang="pl-PL" sz="1600" dirty="0" smtClean="0"/>
              <a:t>Sept</a:t>
            </a:r>
            <a:r>
              <a:rPr lang="en-US" sz="1600" dirty="0" smtClean="0"/>
              <a:t>. 2013)</a:t>
            </a:r>
            <a:endParaRPr lang="pl-PL" sz="1600" dirty="0" smtClean="0"/>
          </a:p>
          <a:p>
            <a:pPr marL="789203" lvl="1" indent="-359962" fontAlgn="base">
              <a:spcBef>
                <a:spcPct val="0"/>
              </a:spcBef>
              <a:buFont typeface="Wingdings" pitchFamily="2" charset="2"/>
              <a:buChar char="Ø"/>
              <a:tabLst>
                <a:tab pos="456722" algn="l"/>
              </a:tabLst>
            </a:pPr>
            <a:r>
              <a:rPr lang="en-US" sz="1600" dirty="0" smtClean="0"/>
              <a:t>AUM Investment Funds - EUR </a:t>
            </a:r>
            <a:r>
              <a:rPr lang="pl-PL" sz="1600" dirty="0" smtClean="0"/>
              <a:t>41</a:t>
            </a:r>
            <a:r>
              <a:rPr lang="en-US" sz="1600" dirty="0" smtClean="0"/>
              <a:t> </a:t>
            </a:r>
            <a:r>
              <a:rPr lang="en-US" sz="1600" dirty="0" err="1" smtClean="0"/>
              <a:t>bn</a:t>
            </a:r>
            <a:r>
              <a:rPr lang="en-US" sz="1600" dirty="0" smtClean="0"/>
              <a:t> (as of </a:t>
            </a:r>
            <a:r>
              <a:rPr lang="pl-PL" sz="1600" dirty="0" smtClean="0"/>
              <a:t>Sept</a:t>
            </a:r>
            <a:r>
              <a:rPr lang="en-US" sz="1600" dirty="0" smtClean="0"/>
              <a:t>. 2013) </a:t>
            </a:r>
            <a:endParaRPr lang="pl-PL" sz="1600" dirty="0" smtClean="0"/>
          </a:p>
          <a:p>
            <a:pPr marL="180738" indent="-180738" fontAlgn="base">
              <a:lnSpc>
                <a:spcPct val="150000"/>
              </a:lnSpc>
              <a:spcBef>
                <a:spcPct val="0"/>
              </a:spcBef>
              <a:buBlip>
                <a:blip r:embed="rId3"/>
              </a:buBlip>
              <a:tabLst>
                <a:tab pos="456722" algn="l"/>
              </a:tabLst>
            </a:pPr>
            <a:r>
              <a:rPr lang="en-US" sz="1600" dirty="0" smtClean="0"/>
              <a:t>Broad retail investor base with active interest in capital markets investments</a:t>
            </a:r>
            <a:endParaRPr lang="pl-PL" sz="1600" dirty="0" smtClean="0"/>
          </a:p>
          <a:p>
            <a:pPr marL="788318" lvl="1" indent="-359962" fontAlgn="base">
              <a:spcBef>
                <a:spcPct val="0"/>
              </a:spcBef>
              <a:buFont typeface="Wingdings" pitchFamily="2" charset="2"/>
              <a:buChar char="Ø"/>
              <a:tabLst>
                <a:tab pos="456722" algn="l"/>
              </a:tabLst>
            </a:pPr>
            <a:r>
              <a:rPr lang="en-US" sz="1600" dirty="0" smtClean="0"/>
              <a:t>At the end of 2012, the number of </a:t>
            </a:r>
            <a:r>
              <a:rPr lang="pl-PL" sz="1600" dirty="0" err="1" smtClean="0"/>
              <a:t>individual</a:t>
            </a:r>
            <a:r>
              <a:rPr lang="pl-PL" sz="1600" dirty="0" smtClean="0"/>
              <a:t> </a:t>
            </a:r>
            <a:r>
              <a:rPr lang="en-US" sz="1600" dirty="0" smtClean="0"/>
              <a:t>securities accounts registered with the Central Securities Depository of Poland (KDPW) was over 1.5 million.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nvGraphicFramePr>
        <p:xfrm>
          <a:off x="269982" y="990129"/>
          <a:ext cx="9764585" cy="51417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Prostokąt 5"/>
          <p:cNvSpPr/>
          <p:nvPr/>
        </p:nvSpPr>
        <p:spPr>
          <a:xfrm>
            <a:off x="269975" y="1092220"/>
            <a:ext cx="9721080" cy="1496590"/>
          </a:xfrm>
          <a:prstGeom prst="rect">
            <a:avLst/>
          </a:prstGeom>
        </p:spPr>
        <p:txBody>
          <a:bodyPr wrap="square" lIns="96082" tIns="48041" rIns="96082" bIns="48041" numCol="2">
            <a:spAutoFit/>
          </a:bodyPr>
          <a:lstStyle/>
          <a:p>
            <a:pPr marL="360304" indent="-360304">
              <a:lnSpc>
                <a:spcPct val="150000"/>
              </a:lnSpc>
              <a:buClr>
                <a:srgbClr val="005696"/>
              </a:buClr>
              <a:buSzPct val="130000"/>
              <a:buBlip>
                <a:blip r:embed="rId7"/>
              </a:buBlip>
              <a:defRPr/>
            </a:pPr>
            <a:r>
              <a:rPr lang="en-US" dirty="0" smtClean="0">
                <a:solidFill>
                  <a:schemeClr val="bg2">
                    <a:lumMod val="10000"/>
                  </a:schemeClr>
                </a:solidFill>
              </a:rPr>
              <a:t>22 years of functioning</a:t>
            </a:r>
          </a:p>
          <a:p>
            <a:pPr marL="360304" indent="-360304">
              <a:lnSpc>
                <a:spcPct val="150000"/>
              </a:lnSpc>
              <a:buClr>
                <a:srgbClr val="005696"/>
              </a:buClr>
              <a:buSzPct val="130000"/>
              <a:buBlip>
                <a:blip r:embed="rId7"/>
              </a:buBlip>
              <a:defRPr/>
            </a:pPr>
            <a:r>
              <a:rPr lang="en-US" dirty="0" smtClean="0">
                <a:solidFill>
                  <a:schemeClr val="bg2">
                    <a:lumMod val="10000"/>
                  </a:schemeClr>
                </a:solidFill>
              </a:rPr>
              <a:t>Active IPO market</a:t>
            </a:r>
            <a:endParaRPr lang="pl-PL" dirty="0" smtClean="0">
              <a:solidFill>
                <a:schemeClr val="bg2">
                  <a:lumMod val="10000"/>
                </a:schemeClr>
              </a:solidFill>
            </a:endParaRPr>
          </a:p>
          <a:p>
            <a:pPr marL="360304" indent="-360304">
              <a:lnSpc>
                <a:spcPct val="150000"/>
              </a:lnSpc>
              <a:buClr>
                <a:srgbClr val="005696"/>
              </a:buClr>
              <a:buSzPct val="130000"/>
              <a:defRPr/>
            </a:pPr>
            <a:endParaRPr lang="pl-PL" dirty="0" smtClean="0">
              <a:solidFill>
                <a:schemeClr val="bg2">
                  <a:lumMod val="10000"/>
                </a:schemeClr>
              </a:solidFill>
            </a:endParaRPr>
          </a:p>
          <a:p>
            <a:pPr marL="360304" indent="-360304">
              <a:lnSpc>
                <a:spcPct val="150000"/>
              </a:lnSpc>
              <a:buClr>
                <a:srgbClr val="005696"/>
              </a:buClr>
              <a:buSzPct val="130000"/>
              <a:buBlip>
                <a:blip r:embed="rId7"/>
              </a:buBlip>
              <a:defRPr/>
            </a:pPr>
            <a:r>
              <a:rPr lang="en-US" dirty="0" smtClean="0">
                <a:solidFill>
                  <a:schemeClr val="bg2">
                    <a:lumMod val="10000"/>
                  </a:schemeClr>
                </a:solidFill>
              </a:rPr>
              <a:t>Leading </a:t>
            </a:r>
            <a:r>
              <a:rPr lang="en-US" dirty="0">
                <a:solidFill>
                  <a:schemeClr val="bg2">
                    <a:lumMod val="10000"/>
                  </a:schemeClr>
                </a:solidFill>
              </a:rPr>
              <a:t>stock exchange in the CEE region</a:t>
            </a:r>
          </a:p>
          <a:p>
            <a:pPr marL="360304" indent="-360304">
              <a:lnSpc>
                <a:spcPct val="150000"/>
              </a:lnSpc>
              <a:buClr>
                <a:srgbClr val="005696"/>
              </a:buClr>
              <a:buSzPct val="130000"/>
              <a:buBlip>
                <a:blip r:embed="rId7"/>
              </a:buBlip>
              <a:defRPr/>
            </a:pPr>
            <a:r>
              <a:rPr lang="en-US" dirty="0">
                <a:solidFill>
                  <a:schemeClr val="bg2">
                    <a:lumMod val="10000"/>
                  </a:schemeClr>
                </a:solidFill>
              </a:rPr>
              <a:t>Attractive </a:t>
            </a:r>
            <a:r>
              <a:rPr lang="en-US" dirty="0" smtClean="0">
                <a:solidFill>
                  <a:schemeClr val="bg2">
                    <a:lumMod val="10000"/>
                  </a:schemeClr>
                </a:solidFill>
              </a:rPr>
              <a:t>to </a:t>
            </a:r>
            <a:r>
              <a:rPr lang="en-US" dirty="0">
                <a:solidFill>
                  <a:schemeClr val="bg2">
                    <a:lumMod val="10000"/>
                  </a:schemeClr>
                </a:solidFill>
              </a:rPr>
              <a:t>the foreign investors and </a:t>
            </a:r>
            <a:r>
              <a:rPr lang="en-US" dirty="0" smtClean="0">
                <a:solidFill>
                  <a:schemeClr val="bg2">
                    <a:lumMod val="10000"/>
                  </a:schemeClr>
                </a:solidFill>
              </a:rPr>
              <a:t>foreign issuers</a:t>
            </a:r>
            <a:endParaRPr lang="en-US" dirty="0">
              <a:solidFill>
                <a:schemeClr val="bg2">
                  <a:lumMod val="10000"/>
                </a:schemeClr>
              </a:solidFill>
            </a:endParaRPr>
          </a:p>
        </p:txBody>
      </p:sp>
      <p:sp>
        <p:nvSpPr>
          <p:cNvPr id="7" name="Tytuł 1"/>
          <p:cNvSpPr>
            <a:spLocks noGrp="1"/>
          </p:cNvSpPr>
          <p:nvPr>
            <p:ph type="title"/>
          </p:nvPr>
        </p:nvSpPr>
        <p:spPr>
          <a:xfrm>
            <a:off x="284242" y="6"/>
            <a:ext cx="7758807" cy="1023276"/>
          </a:xfrm>
        </p:spPr>
        <p:txBody>
          <a:bodyPr/>
          <a:lstStyle/>
          <a:p>
            <a:pPr marL="375374" indent="-375374" algn="l" defTabSz="1001024">
              <a:spcBef>
                <a:spcPct val="20000"/>
              </a:spcBef>
              <a:defRPr/>
            </a:pPr>
            <a:r>
              <a:rPr lang="en-US" sz="3100" dirty="0" smtClean="0"/>
              <a:t>Warsaw Stock Exchange</a:t>
            </a:r>
            <a:r>
              <a:rPr lang="pl-PL" sz="3100" dirty="0" smtClean="0"/>
              <a:t> Group</a:t>
            </a:r>
            <a:endParaRPr lang="pl-PL" sz="3100" dirty="0"/>
          </a:p>
        </p:txBody>
      </p:sp>
      <p:grpSp>
        <p:nvGrpSpPr>
          <p:cNvPr id="12" name="Grupa 11"/>
          <p:cNvGrpSpPr/>
          <p:nvPr/>
        </p:nvGrpSpPr>
        <p:grpSpPr>
          <a:xfrm>
            <a:off x="5094511" y="4302497"/>
            <a:ext cx="4896544" cy="2921991"/>
            <a:chOff x="129183" y="4302497"/>
            <a:chExt cx="4677296" cy="2921991"/>
          </a:xfrm>
        </p:grpSpPr>
        <p:sp>
          <p:nvSpPr>
            <p:cNvPr id="8" name="Prostokąt zaokrąglony 7"/>
            <p:cNvSpPr/>
            <p:nvPr/>
          </p:nvSpPr>
          <p:spPr>
            <a:xfrm>
              <a:off x="129183" y="4302497"/>
              <a:ext cx="4677296" cy="2880320"/>
            </a:xfrm>
            <a:prstGeom prst="roundRect">
              <a:avLst/>
            </a:prstGeom>
            <a:solidFill>
              <a:srgbClr val="F8F0E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l-PL" dirty="0">
                <a:solidFill>
                  <a:schemeClr val="bg1">
                    <a:lumMod val="85000"/>
                  </a:schemeClr>
                </a:solidFill>
              </a:endParaRPr>
            </a:p>
          </p:txBody>
        </p:sp>
        <p:sp>
          <p:nvSpPr>
            <p:cNvPr id="10" name="Prostokąt 9"/>
            <p:cNvSpPr/>
            <p:nvPr/>
          </p:nvSpPr>
          <p:spPr>
            <a:xfrm>
              <a:off x="197967" y="4374505"/>
              <a:ext cx="4464495" cy="2849983"/>
            </a:xfrm>
            <a:prstGeom prst="rect">
              <a:avLst/>
            </a:prstGeom>
          </p:spPr>
          <p:txBody>
            <a:bodyPr wrap="square" lIns="91411" tIns="45706" rIns="91411" bIns="45706">
              <a:spAutoFit/>
            </a:bodyPr>
            <a:lstStyle/>
            <a:p>
              <a:pPr marL="180762" lvl="1" indent="-180762" algn="just" defTabSz="1002597">
                <a:spcBef>
                  <a:spcPct val="20000"/>
                </a:spcBef>
                <a:buClr>
                  <a:srgbClr val="7F7F7F"/>
                </a:buClr>
                <a:buSzPct val="91000"/>
                <a:buBlip>
                  <a:blip r:embed="rId8"/>
                </a:buBlip>
                <a:defRPr/>
              </a:pPr>
              <a:r>
                <a:rPr lang="en-US" sz="1400" dirty="0" smtClean="0"/>
                <a:t>Shares of 4</a:t>
              </a:r>
              <a:r>
                <a:rPr lang="pl-PL" sz="1400" dirty="0" smtClean="0"/>
                <a:t>46</a:t>
              </a:r>
              <a:r>
                <a:rPr lang="en-US" sz="1400" dirty="0" smtClean="0"/>
                <a:t> companies, including 4</a:t>
              </a:r>
              <a:r>
                <a:rPr lang="pl-PL" sz="1400" dirty="0" smtClean="0"/>
                <a:t>6</a:t>
              </a:r>
              <a:r>
                <a:rPr lang="en-US" sz="1400" dirty="0" smtClean="0"/>
                <a:t> foreign on WSE Main List (regulated market)</a:t>
              </a:r>
            </a:p>
            <a:p>
              <a:pPr marL="180762" lvl="1" indent="-180762" algn="just" defTabSz="1002597">
                <a:spcBef>
                  <a:spcPct val="20000"/>
                </a:spcBef>
                <a:buClr>
                  <a:srgbClr val="7F7F7F"/>
                </a:buClr>
                <a:buSzPct val="91000"/>
                <a:buBlip>
                  <a:blip r:embed="rId8"/>
                </a:buBlip>
                <a:defRPr/>
              </a:pPr>
              <a:r>
                <a:rPr lang="en-US" sz="1400" dirty="0" smtClean="0"/>
                <a:t>Shares of 4</a:t>
              </a:r>
              <a:r>
                <a:rPr lang="pl-PL" sz="1400" dirty="0" smtClean="0"/>
                <a:t>45</a:t>
              </a:r>
              <a:r>
                <a:rPr lang="en-US" sz="1400" dirty="0" smtClean="0"/>
                <a:t> companies, including </a:t>
              </a:r>
              <a:r>
                <a:rPr lang="pl-PL" sz="1400" dirty="0" smtClean="0"/>
                <a:t>9</a:t>
              </a:r>
              <a:r>
                <a:rPr lang="en-US" sz="1400" dirty="0" smtClean="0"/>
                <a:t> foreign, on NewConnect (WSE alternative market for SMEs) </a:t>
              </a:r>
            </a:p>
            <a:p>
              <a:pPr marL="180762" lvl="1" indent="-180762" algn="just" defTabSz="1002597">
                <a:spcBef>
                  <a:spcPct val="20000"/>
                </a:spcBef>
                <a:buClr>
                  <a:srgbClr val="7F7F7F"/>
                </a:buClr>
                <a:buSzPct val="91000"/>
                <a:buBlip>
                  <a:blip r:embed="rId8"/>
                </a:buBlip>
                <a:defRPr/>
              </a:pPr>
              <a:r>
                <a:rPr lang="en-US" sz="1400" dirty="0" smtClean="0"/>
                <a:t>Derivatives: futures contracts on various underlying</a:t>
              </a:r>
              <a:r>
                <a:rPr lang="pl-PL" sz="1400" dirty="0" smtClean="0"/>
                <a:t>s</a:t>
              </a:r>
              <a:r>
                <a:rPr lang="en-US" sz="1400" dirty="0" smtClean="0"/>
                <a:t> (i.e. indices, single stocks and currencies), options on WIG20 index</a:t>
              </a:r>
            </a:p>
            <a:p>
              <a:pPr marL="180762" lvl="1" indent="-180762" algn="just" defTabSz="1002597">
                <a:spcBef>
                  <a:spcPct val="20000"/>
                </a:spcBef>
                <a:buClr>
                  <a:srgbClr val="7F7F7F"/>
                </a:buClr>
                <a:buSzPct val="91000"/>
                <a:buBlip>
                  <a:blip r:embed="rId8"/>
                </a:buBlip>
                <a:defRPr/>
              </a:pPr>
              <a:r>
                <a:rPr lang="en-US" sz="1400" dirty="0" smtClean="0"/>
                <a:t>ETP segment covering ETF’s, warrants, structured certificates (including knock-out certificates and newly introduced factor certificates) and structured bonds</a:t>
              </a:r>
            </a:p>
            <a:p>
              <a:pPr marL="180762" lvl="1" indent="-180762" algn="just" defTabSz="1002597">
                <a:spcBef>
                  <a:spcPct val="20000"/>
                </a:spcBef>
                <a:buClr>
                  <a:srgbClr val="7F7F7F"/>
                </a:buClr>
                <a:buSzPct val="91000"/>
                <a:buBlip>
                  <a:blip r:embed="rId8"/>
                </a:buBlip>
                <a:defRPr/>
              </a:pPr>
              <a:r>
                <a:rPr lang="en-US" sz="1400" dirty="0" smtClean="0"/>
                <a:t>Debt instruments (including treasury bonds, corporate, municipal bonds, mortgage backed bonds)</a:t>
              </a:r>
            </a:p>
          </p:txBody>
        </p:sp>
      </p:grpSp>
      <p:graphicFrame>
        <p:nvGraphicFramePr>
          <p:cNvPr id="13" name="Diagram 12"/>
          <p:cNvGraphicFramePr/>
          <p:nvPr/>
        </p:nvGraphicFramePr>
        <p:xfrm>
          <a:off x="125959" y="4230489"/>
          <a:ext cx="4608512" cy="2952328"/>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pic>
        <p:nvPicPr>
          <p:cNvPr id="14" name="Obraz 13" descr="H:\logo-wse-d.gif"/>
          <p:cNvPicPr>
            <a:picLocks noChangeAspect="1" noChangeArrowheads="1"/>
          </p:cNvPicPr>
          <p:nvPr/>
        </p:nvPicPr>
        <p:blipFill>
          <a:blip r:embed="rId14" cstate="print"/>
          <a:srcRect/>
          <a:stretch>
            <a:fillRect/>
          </a:stretch>
        </p:blipFill>
        <p:spPr bwMode="auto">
          <a:xfrm>
            <a:off x="1710135" y="5238601"/>
            <a:ext cx="1368152" cy="63383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Prostokąt 75"/>
          <p:cNvSpPr/>
          <p:nvPr/>
        </p:nvSpPr>
        <p:spPr>
          <a:xfrm>
            <a:off x="1" y="4446514"/>
            <a:ext cx="2142183" cy="2880320"/>
          </a:xfrm>
          <a:prstGeom prst="rect">
            <a:avLst/>
          </a:prstGeom>
          <a:solidFill>
            <a:srgbClr val="D0D8E8"/>
          </a:solidFill>
          <a:ln>
            <a:noFill/>
          </a:ln>
        </p:spPr>
        <p:style>
          <a:lnRef idx="2">
            <a:schemeClr val="accent1">
              <a:shade val="50000"/>
            </a:schemeClr>
          </a:lnRef>
          <a:fillRef idx="1">
            <a:schemeClr val="accent1"/>
          </a:fillRef>
          <a:effectRef idx="0">
            <a:schemeClr val="accent1"/>
          </a:effectRef>
          <a:fontRef idx="minor">
            <a:schemeClr val="lt1"/>
          </a:fontRef>
        </p:style>
        <p:txBody>
          <a:bodyPr lIns="104231" tIns="52115" rIns="104231" bIns="52115" rtlCol="0" anchor="ctr"/>
          <a:lstStyle/>
          <a:p>
            <a:pPr algn="ctr"/>
            <a:endParaRPr lang="pl-PL" dirty="0"/>
          </a:p>
        </p:txBody>
      </p:sp>
      <p:sp>
        <p:nvSpPr>
          <p:cNvPr id="68" name="Prostokąt 67"/>
          <p:cNvSpPr/>
          <p:nvPr/>
        </p:nvSpPr>
        <p:spPr>
          <a:xfrm>
            <a:off x="2142190" y="1782223"/>
            <a:ext cx="2088232" cy="2664297"/>
          </a:xfrm>
          <a:prstGeom prst="rect">
            <a:avLst/>
          </a:prstGeom>
          <a:solidFill>
            <a:srgbClr val="D0D8E8"/>
          </a:solidFill>
          <a:ln>
            <a:noFill/>
          </a:ln>
        </p:spPr>
        <p:style>
          <a:lnRef idx="2">
            <a:schemeClr val="accent1">
              <a:shade val="50000"/>
            </a:schemeClr>
          </a:lnRef>
          <a:fillRef idx="1">
            <a:schemeClr val="accent1"/>
          </a:fillRef>
          <a:effectRef idx="0">
            <a:schemeClr val="accent1"/>
          </a:effectRef>
          <a:fontRef idx="minor">
            <a:schemeClr val="lt1"/>
          </a:fontRef>
        </p:style>
        <p:txBody>
          <a:bodyPr lIns="104231" tIns="52115" rIns="104231" bIns="52115" rtlCol="0" anchor="ctr"/>
          <a:lstStyle/>
          <a:p>
            <a:pPr algn="ctr"/>
            <a:endParaRPr lang="pl-PL" dirty="0"/>
          </a:p>
        </p:txBody>
      </p:sp>
      <p:sp>
        <p:nvSpPr>
          <p:cNvPr id="2" name="Tytuł 1"/>
          <p:cNvSpPr>
            <a:spLocks noGrp="1"/>
          </p:cNvSpPr>
          <p:nvPr>
            <p:ph type="title"/>
          </p:nvPr>
        </p:nvSpPr>
        <p:spPr>
          <a:xfrm>
            <a:off x="8" y="6"/>
            <a:ext cx="7902822" cy="1023276"/>
          </a:xfrm>
        </p:spPr>
        <p:txBody>
          <a:bodyPr/>
          <a:lstStyle/>
          <a:p>
            <a:r>
              <a:rPr lang="pl-PL" sz="3100" dirty="0" smtClean="0"/>
              <a:t> </a:t>
            </a:r>
            <a:endParaRPr lang="pl-PL" sz="3100" dirty="0"/>
          </a:p>
        </p:txBody>
      </p:sp>
      <p:sp>
        <p:nvSpPr>
          <p:cNvPr id="6" name="Prostokąt 5"/>
          <p:cNvSpPr/>
          <p:nvPr/>
        </p:nvSpPr>
        <p:spPr>
          <a:xfrm>
            <a:off x="0" y="1134149"/>
            <a:ext cx="10333038" cy="584652"/>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wrap="square" lIns="91316" tIns="45659" rIns="91316" bIns="45659">
            <a:spAutoFit/>
          </a:bodyPr>
          <a:lstStyle/>
          <a:p>
            <a:pPr algn="just"/>
            <a:r>
              <a:rPr lang="en-US" sz="1600" dirty="0" smtClean="0">
                <a:solidFill>
                  <a:schemeClr val="tx1"/>
                </a:solidFill>
              </a:rPr>
              <a:t>The Warsaw </a:t>
            </a:r>
            <a:r>
              <a:rPr lang="pl-PL" sz="1600" dirty="0" smtClean="0">
                <a:solidFill>
                  <a:schemeClr val="tx1"/>
                </a:solidFill>
              </a:rPr>
              <a:t>Stock Exchange</a:t>
            </a:r>
            <a:r>
              <a:rPr lang="en-US" sz="1600" dirty="0" smtClean="0">
                <a:solidFill>
                  <a:schemeClr val="tx1"/>
                </a:solidFill>
              </a:rPr>
              <a:t> is among the most dynamic European markets, holding unquestionable leadership in Central and Eastern Europe in terms of</a:t>
            </a:r>
            <a:r>
              <a:rPr lang="pl-PL" sz="1600" dirty="0" smtClean="0">
                <a:solidFill>
                  <a:schemeClr val="tx1"/>
                </a:solidFill>
              </a:rPr>
              <a:t>:</a:t>
            </a:r>
            <a:r>
              <a:rPr lang="en-US" sz="1600" dirty="0" smtClean="0">
                <a:solidFill>
                  <a:schemeClr val="tx1"/>
                </a:solidFill>
              </a:rPr>
              <a:t> </a:t>
            </a:r>
            <a:r>
              <a:rPr lang="pl-PL" sz="1600" dirty="0" smtClean="0">
                <a:solidFill>
                  <a:schemeClr val="tx1"/>
                </a:solidFill>
              </a:rPr>
              <a:t>market </a:t>
            </a:r>
            <a:r>
              <a:rPr lang="en-US" sz="1600" dirty="0" err="1" smtClean="0">
                <a:solidFill>
                  <a:schemeClr val="tx1"/>
                </a:solidFill>
              </a:rPr>
              <a:t>capitalisation</a:t>
            </a:r>
            <a:r>
              <a:rPr lang="en-US" sz="1600" dirty="0" smtClean="0">
                <a:solidFill>
                  <a:schemeClr val="tx1"/>
                </a:solidFill>
              </a:rPr>
              <a:t>, trading value and the number of new </a:t>
            </a:r>
            <a:r>
              <a:rPr lang="pl-PL" sz="1600" dirty="0" smtClean="0">
                <a:solidFill>
                  <a:schemeClr val="tx1"/>
                </a:solidFill>
              </a:rPr>
              <a:t>trading </a:t>
            </a:r>
            <a:r>
              <a:rPr lang="pl-PL" sz="1600" dirty="0" err="1" smtClean="0">
                <a:solidFill>
                  <a:schemeClr val="tx1"/>
                </a:solidFill>
              </a:rPr>
              <a:t>members</a:t>
            </a:r>
            <a:r>
              <a:rPr lang="pl-PL" sz="1600" dirty="0" smtClean="0">
                <a:solidFill>
                  <a:schemeClr val="tx1"/>
                </a:solidFill>
              </a:rPr>
              <a:t> and </a:t>
            </a:r>
            <a:r>
              <a:rPr lang="pl-PL" sz="1600" dirty="0" err="1" smtClean="0">
                <a:solidFill>
                  <a:schemeClr val="tx1"/>
                </a:solidFill>
              </a:rPr>
              <a:t>issuers</a:t>
            </a:r>
            <a:r>
              <a:rPr lang="en-US" sz="1600" dirty="0" smtClean="0">
                <a:solidFill>
                  <a:schemeClr val="tx1"/>
                </a:solidFill>
              </a:rPr>
              <a:t>.</a:t>
            </a:r>
            <a:endParaRPr lang="pl-PL" sz="1400" b="1" dirty="0" smtClean="0">
              <a:solidFill>
                <a:schemeClr val="tx1"/>
              </a:solidFill>
            </a:endParaRPr>
          </a:p>
        </p:txBody>
      </p:sp>
      <p:sp>
        <p:nvSpPr>
          <p:cNvPr id="14" name="Tytuł 1"/>
          <p:cNvSpPr txBox="1">
            <a:spLocks/>
          </p:cNvSpPr>
          <p:nvPr/>
        </p:nvSpPr>
        <p:spPr>
          <a:xfrm>
            <a:off x="15" y="6"/>
            <a:ext cx="7758807" cy="1023276"/>
          </a:xfrm>
          <a:prstGeom prst="rect">
            <a:avLst/>
          </a:prstGeom>
        </p:spPr>
        <p:txBody>
          <a:bodyPr lIns="108061" tIns="108061" rIns="108061" bIns="108061" anchor="ctr"/>
          <a:lstStyle/>
          <a:p>
            <a:pPr algn="ctr">
              <a:spcBef>
                <a:spcPct val="0"/>
              </a:spcBef>
              <a:defRPr/>
            </a:pPr>
            <a:r>
              <a:rPr lang="pl-PL" sz="3100" b="1" dirty="0" smtClean="0">
                <a:solidFill>
                  <a:srgbClr val="0567A0"/>
                </a:solidFill>
                <a:latin typeface="+mj-lt"/>
                <a:ea typeface="+mj-ea"/>
                <a:cs typeface="+mj-cs"/>
              </a:rPr>
              <a:t>WSE – one of </a:t>
            </a:r>
            <a:r>
              <a:rPr lang="pl-PL" sz="3100" b="1" dirty="0" err="1" smtClean="0">
                <a:solidFill>
                  <a:srgbClr val="0567A0"/>
                </a:solidFill>
                <a:latin typeface="+mj-lt"/>
                <a:ea typeface="+mj-ea"/>
                <a:cs typeface="+mj-cs"/>
              </a:rPr>
              <a:t>the</a:t>
            </a:r>
            <a:r>
              <a:rPr lang="pl-PL" sz="3100" b="1" dirty="0" smtClean="0">
                <a:solidFill>
                  <a:srgbClr val="0567A0"/>
                </a:solidFill>
                <a:latin typeface="+mj-lt"/>
                <a:ea typeface="+mj-ea"/>
                <a:cs typeface="+mj-cs"/>
              </a:rPr>
              <a:t> </a:t>
            </a:r>
            <a:r>
              <a:rPr lang="pl-PL" sz="3100" b="1" dirty="0" err="1" smtClean="0">
                <a:solidFill>
                  <a:srgbClr val="0567A0"/>
                </a:solidFill>
                <a:latin typeface="+mj-lt"/>
                <a:ea typeface="+mj-ea"/>
                <a:cs typeface="+mj-cs"/>
              </a:rPr>
              <a:t>fastest</a:t>
            </a:r>
            <a:r>
              <a:rPr lang="pl-PL" sz="3100" b="1" dirty="0" smtClean="0">
                <a:solidFill>
                  <a:srgbClr val="0567A0"/>
                </a:solidFill>
                <a:latin typeface="+mj-lt"/>
                <a:ea typeface="+mj-ea"/>
                <a:cs typeface="+mj-cs"/>
              </a:rPr>
              <a:t> developing </a:t>
            </a:r>
          </a:p>
          <a:p>
            <a:pPr algn="ctr">
              <a:spcBef>
                <a:spcPct val="0"/>
              </a:spcBef>
              <a:defRPr/>
            </a:pPr>
            <a:r>
              <a:rPr lang="pl-PL" sz="3100" b="1" dirty="0" smtClean="0">
                <a:solidFill>
                  <a:srgbClr val="0567A0"/>
                </a:solidFill>
                <a:latin typeface="+mj-lt"/>
                <a:ea typeface="+mj-ea"/>
                <a:cs typeface="+mj-cs"/>
              </a:rPr>
              <a:t>market </a:t>
            </a:r>
            <a:r>
              <a:rPr lang="pl-PL" sz="3100" b="1" dirty="0" err="1" smtClean="0">
                <a:solidFill>
                  <a:srgbClr val="0567A0"/>
                </a:solidFill>
                <a:latin typeface="+mj-lt"/>
                <a:ea typeface="+mj-ea"/>
                <a:cs typeface="+mj-cs"/>
              </a:rPr>
              <a:t>in</a:t>
            </a:r>
            <a:r>
              <a:rPr lang="pl-PL" sz="3100" b="1" dirty="0" smtClean="0">
                <a:solidFill>
                  <a:srgbClr val="0567A0"/>
                </a:solidFill>
                <a:latin typeface="+mj-lt"/>
                <a:ea typeface="+mj-ea"/>
                <a:cs typeface="+mj-cs"/>
              </a:rPr>
              <a:t> Europe </a:t>
            </a:r>
            <a:endParaRPr lang="pl-PL" sz="3100" b="1" dirty="0">
              <a:solidFill>
                <a:srgbClr val="0567A0"/>
              </a:solidFill>
              <a:latin typeface="+mj-lt"/>
              <a:ea typeface="+mj-ea"/>
              <a:cs typeface="+mj-cs"/>
            </a:endParaRPr>
          </a:p>
        </p:txBody>
      </p:sp>
      <p:sp>
        <p:nvSpPr>
          <p:cNvPr id="15" name="Rectangle 1"/>
          <p:cNvSpPr>
            <a:spLocks noChangeArrowheads="1"/>
          </p:cNvSpPr>
          <p:nvPr/>
        </p:nvSpPr>
        <p:spPr bwMode="auto">
          <a:xfrm>
            <a:off x="4662463" y="1803027"/>
            <a:ext cx="2808312" cy="519816"/>
          </a:xfrm>
          <a:prstGeom prst="rect">
            <a:avLst/>
          </a:prstGeom>
          <a:noFill/>
          <a:ln w="9525">
            <a:noFill/>
            <a:miter lim="800000"/>
            <a:headEnd/>
            <a:tailEnd/>
          </a:ln>
          <a:effectLst/>
        </p:spPr>
        <p:txBody>
          <a:bodyPr vert="horz" wrap="square" lIns="91333" tIns="45667" rIns="91333" bIns="45667" numCol="1" anchor="ctr" anchorCtr="0" compatLnSpc="1">
            <a:prstTxWarp prst="textNoShape">
              <a:avLst/>
            </a:prstTxWarp>
            <a:spAutoFit/>
          </a:bodyPr>
          <a:lstStyle/>
          <a:p>
            <a:pPr algn="ctr" defTabSz="913326" fontAlgn="base">
              <a:spcBef>
                <a:spcPct val="0"/>
              </a:spcBef>
              <a:spcAft>
                <a:spcPct val="0"/>
              </a:spcAft>
            </a:pPr>
            <a:r>
              <a:rPr lang="pl-PL" sz="1400" b="1" dirty="0" err="1" smtClean="0">
                <a:latin typeface="+mj-lt"/>
                <a:ea typeface="Times New Roman" pitchFamily="18" charset="0"/>
                <a:cs typeface="Times New Roman" pitchFamily="18" charset="0"/>
              </a:rPr>
              <a:t>Exchanges</a:t>
            </a:r>
            <a:r>
              <a:rPr lang="pl-PL" sz="1400" b="1" dirty="0" smtClean="0">
                <a:latin typeface="+mj-lt"/>
                <a:ea typeface="Times New Roman" pitchFamily="18" charset="0"/>
                <a:cs typeface="Times New Roman" pitchFamily="18" charset="0"/>
              </a:rPr>
              <a:t>’ </a:t>
            </a:r>
            <a:r>
              <a:rPr lang="pl-PL" sz="1400" b="1" dirty="0" err="1" smtClean="0">
                <a:latin typeface="+mj-lt"/>
                <a:ea typeface="Times New Roman" pitchFamily="18" charset="0"/>
                <a:cs typeface="Times New Roman" pitchFamily="18" charset="0"/>
              </a:rPr>
              <a:t>share</a:t>
            </a:r>
            <a:r>
              <a:rPr lang="pl-PL" sz="1400" b="1" dirty="0" smtClean="0">
                <a:latin typeface="+mj-lt"/>
                <a:ea typeface="Times New Roman" pitchFamily="18" charset="0"/>
                <a:cs typeface="Times New Roman" pitchFamily="18" charset="0"/>
              </a:rPr>
              <a:t> in </a:t>
            </a:r>
            <a:r>
              <a:rPr lang="pl-PL" sz="1400" b="1" dirty="0" err="1" smtClean="0">
                <a:latin typeface="+mj-lt"/>
                <a:ea typeface="Times New Roman" pitchFamily="18" charset="0"/>
                <a:cs typeface="Times New Roman" pitchFamily="18" charset="0"/>
              </a:rPr>
              <a:t>capitalisation</a:t>
            </a:r>
            <a:r>
              <a:rPr lang="pl-PL" sz="1400" b="1" dirty="0" smtClean="0">
                <a:latin typeface="+mj-lt"/>
                <a:ea typeface="Times New Roman" pitchFamily="18" charset="0"/>
                <a:cs typeface="Times New Roman" pitchFamily="18" charset="0"/>
              </a:rPr>
              <a:t> </a:t>
            </a:r>
          </a:p>
          <a:p>
            <a:pPr algn="ctr" defTabSz="913326" fontAlgn="base">
              <a:spcBef>
                <a:spcPct val="0"/>
              </a:spcBef>
              <a:spcAft>
                <a:spcPct val="0"/>
              </a:spcAft>
            </a:pPr>
            <a:r>
              <a:rPr lang="pl-PL" sz="1400" b="1" dirty="0" smtClean="0">
                <a:latin typeface="+mj-lt"/>
                <a:ea typeface="Times New Roman" pitchFamily="18" charset="0"/>
                <a:cs typeface="Times New Roman" pitchFamily="18" charset="0"/>
              </a:rPr>
              <a:t>of shares </a:t>
            </a:r>
            <a:r>
              <a:rPr lang="pl-PL" sz="1400" b="1" dirty="0" err="1" smtClean="0">
                <a:latin typeface="+mj-lt"/>
                <a:ea typeface="Times New Roman" pitchFamily="18" charset="0"/>
                <a:cs typeface="Times New Roman" pitchFamily="18" charset="0"/>
              </a:rPr>
              <a:t>in</a:t>
            </a:r>
            <a:r>
              <a:rPr lang="pl-PL" sz="1400" b="1" dirty="0" smtClean="0">
                <a:latin typeface="+mj-lt"/>
                <a:ea typeface="Times New Roman" pitchFamily="18" charset="0"/>
                <a:cs typeface="Times New Roman" pitchFamily="18" charset="0"/>
              </a:rPr>
              <a:t> CEE</a:t>
            </a:r>
            <a:r>
              <a:rPr lang="pl-PL" sz="1400" b="1" baseline="30000" dirty="0" smtClean="0">
                <a:latin typeface="+mj-lt"/>
                <a:ea typeface="Times New Roman" pitchFamily="18" charset="0"/>
                <a:cs typeface="Times New Roman" pitchFamily="18" charset="0"/>
              </a:rPr>
              <a:t>1</a:t>
            </a:r>
            <a:r>
              <a:rPr lang="pl-PL" sz="1400" b="1" dirty="0" smtClean="0">
                <a:latin typeface="+mj-lt"/>
                <a:ea typeface="Times New Roman" pitchFamily="18" charset="0"/>
                <a:cs typeface="Times New Roman" pitchFamily="18" charset="0"/>
              </a:rPr>
              <a:t> region, 2012</a:t>
            </a:r>
            <a:endParaRPr lang="pl-PL" sz="1400" dirty="0" smtClean="0">
              <a:latin typeface="+mj-lt"/>
            </a:endParaRPr>
          </a:p>
        </p:txBody>
      </p:sp>
      <p:sp>
        <p:nvSpPr>
          <p:cNvPr id="17" name="Rectangle 1"/>
          <p:cNvSpPr>
            <a:spLocks noChangeArrowheads="1"/>
          </p:cNvSpPr>
          <p:nvPr/>
        </p:nvSpPr>
        <p:spPr bwMode="auto">
          <a:xfrm>
            <a:off x="7398767" y="1783902"/>
            <a:ext cx="3096344" cy="519816"/>
          </a:xfrm>
          <a:prstGeom prst="rect">
            <a:avLst/>
          </a:prstGeom>
          <a:noFill/>
          <a:ln w="9525">
            <a:noFill/>
            <a:miter lim="800000"/>
            <a:headEnd/>
            <a:tailEnd/>
          </a:ln>
          <a:effectLst/>
        </p:spPr>
        <p:txBody>
          <a:bodyPr vert="horz" wrap="square" lIns="91333" tIns="45667" rIns="91333" bIns="45667" numCol="1" anchor="ctr" anchorCtr="0" compatLnSpc="1">
            <a:prstTxWarp prst="textNoShape">
              <a:avLst/>
            </a:prstTxWarp>
            <a:spAutoFit/>
          </a:bodyPr>
          <a:lstStyle/>
          <a:p>
            <a:pPr algn="ctr" defTabSz="913326" fontAlgn="base">
              <a:spcBef>
                <a:spcPct val="0"/>
              </a:spcBef>
              <a:spcAft>
                <a:spcPct val="0"/>
              </a:spcAft>
            </a:pPr>
            <a:r>
              <a:rPr lang="pl-PL" sz="1400" b="1" dirty="0" smtClean="0"/>
              <a:t>WSE </a:t>
            </a:r>
            <a:r>
              <a:rPr lang="pl-PL" sz="1400" b="1" dirty="0" err="1" smtClean="0"/>
              <a:t>share</a:t>
            </a:r>
            <a:r>
              <a:rPr lang="pl-PL" sz="1400" b="1" dirty="0" smtClean="0"/>
              <a:t> of exchanges in trading </a:t>
            </a:r>
          </a:p>
          <a:p>
            <a:pPr algn="ctr" defTabSz="913326" fontAlgn="base">
              <a:spcBef>
                <a:spcPct val="0"/>
              </a:spcBef>
              <a:spcAft>
                <a:spcPct val="0"/>
              </a:spcAft>
            </a:pPr>
            <a:r>
              <a:rPr lang="pl-PL" sz="1400" b="1" dirty="0" err="1" smtClean="0"/>
              <a:t>in</a:t>
            </a:r>
            <a:r>
              <a:rPr lang="pl-PL" sz="1400" b="1" dirty="0" smtClean="0"/>
              <a:t> shares </a:t>
            </a:r>
            <a:r>
              <a:rPr lang="pl-PL" sz="1400" b="1" dirty="0" err="1" smtClean="0"/>
              <a:t>in</a:t>
            </a:r>
            <a:r>
              <a:rPr lang="pl-PL" sz="1400" b="1" dirty="0" smtClean="0"/>
              <a:t> CEE</a:t>
            </a:r>
            <a:r>
              <a:rPr lang="pl-PL" sz="1400" b="1" baseline="30000" dirty="0" smtClean="0">
                <a:ea typeface="Times New Roman" pitchFamily="18" charset="0"/>
                <a:cs typeface="Times New Roman" pitchFamily="18" charset="0"/>
              </a:rPr>
              <a:t>1</a:t>
            </a:r>
            <a:r>
              <a:rPr lang="pl-PL" sz="1400" b="1" dirty="0" smtClean="0"/>
              <a:t> region, 2012</a:t>
            </a:r>
            <a:endParaRPr lang="pl-PL" sz="3200" dirty="0" smtClean="0"/>
          </a:p>
        </p:txBody>
      </p:sp>
      <p:graphicFrame>
        <p:nvGraphicFramePr>
          <p:cNvPr id="13" name="Wykres 12"/>
          <p:cNvGraphicFramePr/>
          <p:nvPr/>
        </p:nvGraphicFramePr>
        <p:xfrm>
          <a:off x="197972" y="2286279"/>
          <a:ext cx="11737304" cy="387044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Wykres 22"/>
          <p:cNvGraphicFramePr/>
          <p:nvPr/>
        </p:nvGraphicFramePr>
        <p:xfrm>
          <a:off x="4446446" y="2161381"/>
          <a:ext cx="3114403" cy="2592288"/>
        </p:xfrm>
        <a:graphic>
          <a:graphicData uri="http://schemas.openxmlformats.org/drawingml/2006/chart">
            <c:chart xmlns:c="http://schemas.openxmlformats.org/drawingml/2006/chart" xmlns:r="http://schemas.openxmlformats.org/officeDocument/2006/relationships" r:id="rId4"/>
          </a:graphicData>
        </a:graphic>
      </p:graphicFrame>
      <p:sp>
        <p:nvSpPr>
          <p:cNvPr id="10" name="Prostokąt 9"/>
          <p:cNvSpPr/>
          <p:nvPr/>
        </p:nvSpPr>
        <p:spPr>
          <a:xfrm>
            <a:off x="4572397" y="6877988"/>
            <a:ext cx="5760641" cy="430800"/>
          </a:xfrm>
          <a:prstGeom prst="rect">
            <a:avLst/>
          </a:prstGeom>
        </p:spPr>
        <p:txBody>
          <a:bodyPr wrap="square" lIns="91354" tIns="45677" rIns="91354" bIns="45677">
            <a:spAutoFit/>
          </a:bodyPr>
          <a:lstStyle/>
          <a:p>
            <a:r>
              <a:rPr lang="pl-PL" sz="1100" baseline="30000" dirty="0" smtClean="0"/>
              <a:t>1 </a:t>
            </a:r>
            <a:r>
              <a:rPr lang="pl-PL" sz="1100" dirty="0"/>
              <a:t>Including: WSE, CEESEG Group, Bulgarian, Romanian and Slovak stock exchanges, source: </a:t>
            </a:r>
            <a:r>
              <a:rPr lang="pl-PL" sz="1100" dirty="0" smtClean="0"/>
              <a:t>FESE</a:t>
            </a:r>
          </a:p>
          <a:p>
            <a:r>
              <a:rPr lang="en-US" sz="1100" baseline="30000" dirty="0" smtClean="0"/>
              <a:t>2</a:t>
            </a:r>
            <a:r>
              <a:rPr lang="en-US" sz="1100" dirty="0" smtClean="0"/>
              <a:t> Only non-Treasury bonds</a:t>
            </a:r>
            <a:r>
              <a:rPr lang="pl-PL" sz="1100" dirty="0" smtClean="0"/>
              <a:t> </a:t>
            </a:r>
            <a:endParaRPr lang="pl-PL" sz="1100" dirty="0"/>
          </a:p>
        </p:txBody>
      </p:sp>
      <p:grpSp>
        <p:nvGrpSpPr>
          <p:cNvPr id="77" name="Grupa 76"/>
          <p:cNvGrpSpPr/>
          <p:nvPr/>
        </p:nvGrpSpPr>
        <p:grpSpPr>
          <a:xfrm>
            <a:off x="4518447" y="5526611"/>
            <a:ext cx="5832648" cy="1152146"/>
            <a:chOff x="4518447" y="5526633"/>
            <a:chExt cx="5832648" cy="1152151"/>
          </a:xfrm>
        </p:grpSpPr>
        <p:sp>
          <p:nvSpPr>
            <p:cNvPr id="57" name="Prostokąt zaokrąglony 56"/>
            <p:cNvSpPr/>
            <p:nvPr/>
          </p:nvSpPr>
          <p:spPr>
            <a:xfrm>
              <a:off x="4518447" y="5526633"/>
              <a:ext cx="5814591" cy="1152128"/>
            </a:xfrm>
            <a:prstGeom prst="round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l-PL"/>
            </a:p>
          </p:txBody>
        </p:sp>
        <p:sp>
          <p:nvSpPr>
            <p:cNvPr id="16" name="Rectangle 1"/>
            <p:cNvSpPr>
              <a:spLocks noChangeArrowheads="1"/>
            </p:cNvSpPr>
            <p:nvPr/>
          </p:nvSpPr>
          <p:spPr bwMode="auto">
            <a:xfrm>
              <a:off x="4608512" y="5570812"/>
              <a:ext cx="5742583" cy="1107972"/>
            </a:xfrm>
            <a:prstGeom prst="rect">
              <a:avLst/>
            </a:prstGeom>
            <a:noFill/>
            <a:ln>
              <a:noFill/>
              <a:headEnd/>
              <a:tailEnd/>
            </a:ln>
          </p:spPr>
          <p:style>
            <a:lnRef idx="2">
              <a:schemeClr val="accent1"/>
            </a:lnRef>
            <a:fillRef idx="1">
              <a:schemeClr val="lt1"/>
            </a:fillRef>
            <a:effectRef idx="0">
              <a:schemeClr val="accent1"/>
            </a:effectRef>
            <a:fontRef idx="minor">
              <a:schemeClr val="dk1"/>
            </a:fontRef>
          </p:style>
          <p:txBody>
            <a:bodyPr vert="horz" wrap="square" lIns="91411" tIns="45706" rIns="91411" bIns="45706" numCol="1" anchor="ctr" anchorCtr="0" compatLnSpc="1">
              <a:prstTxWarp prst="textNoShape">
                <a:avLst/>
              </a:prstTxWarp>
              <a:spAutoFit/>
            </a:bodyPr>
            <a:lstStyle/>
            <a:p>
              <a:pPr marL="261998" indent="-261998" fontAlgn="base">
                <a:spcBef>
                  <a:spcPct val="0"/>
                </a:spcBef>
                <a:spcAft>
                  <a:spcPts val="1200"/>
                </a:spcAft>
                <a:buBlip>
                  <a:blip r:embed="rId5"/>
                </a:buBlip>
                <a:tabLst>
                  <a:tab pos="456722" algn="l"/>
                </a:tabLst>
              </a:pPr>
              <a:r>
                <a:rPr lang="en-US" sz="1400" dirty="0" smtClean="0"/>
                <a:t>WSE’s share in equities trading in CEE</a:t>
              </a:r>
              <a:r>
                <a:rPr lang="en-US" sz="1400" baseline="30000" dirty="0" smtClean="0"/>
                <a:t>1 </a:t>
              </a:r>
              <a:r>
                <a:rPr lang="en-US" sz="1400" dirty="0" smtClean="0"/>
                <a:t>in June was record-high at 65%</a:t>
              </a:r>
              <a:endParaRPr lang="pl-PL" sz="1400" dirty="0" smtClean="0"/>
            </a:p>
            <a:p>
              <a:pPr marL="261998" indent="-261998" fontAlgn="base">
                <a:spcBef>
                  <a:spcPct val="0"/>
                </a:spcBef>
                <a:spcAft>
                  <a:spcPts val="1200"/>
                </a:spcAft>
                <a:buBlip>
                  <a:blip r:embed="rId5"/>
                </a:buBlip>
                <a:tabLst>
                  <a:tab pos="456722" algn="l"/>
                </a:tabLst>
              </a:pPr>
              <a:r>
                <a:rPr lang="pl-PL" sz="1400" dirty="0" err="1" smtClean="0"/>
                <a:t>According</a:t>
              </a:r>
              <a:r>
                <a:rPr lang="pl-PL" sz="1400" dirty="0" smtClean="0"/>
                <a:t> to </a:t>
              </a:r>
              <a:r>
                <a:rPr lang="pl-PL" sz="1400" dirty="0" err="1" smtClean="0"/>
                <a:t>the</a:t>
              </a:r>
              <a:r>
                <a:rPr lang="pl-PL" sz="1400" dirty="0" smtClean="0"/>
                <a:t> IPO </a:t>
              </a:r>
              <a:r>
                <a:rPr lang="pl-PL" sz="1400" dirty="0" err="1" smtClean="0"/>
                <a:t>Watch</a:t>
              </a:r>
              <a:r>
                <a:rPr lang="pl-PL" sz="1400" dirty="0" smtClean="0"/>
                <a:t> Europe report, WSE </a:t>
              </a:r>
              <a:r>
                <a:rPr lang="pl-PL" sz="1400" dirty="0" err="1" smtClean="0"/>
                <a:t>ranked</a:t>
              </a:r>
              <a:r>
                <a:rPr lang="pl-PL" sz="1400" dirty="0" smtClean="0"/>
                <a:t> 2nd </a:t>
              </a:r>
              <a:r>
                <a:rPr lang="pl-PL" sz="1400" dirty="0" err="1" smtClean="0"/>
                <a:t>in</a:t>
              </a:r>
              <a:r>
                <a:rPr lang="pl-PL" sz="1400" dirty="0" smtClean="0"/>
                <a:t> Europe by </a:t>
              </a:r>
              <a:r>
                <a:rPr lang="pl-PL" sz="1400" dirty="0" err="1" smtClean="0"/>
                <a:t>the</a:t>
              </a:r>
              <a:r>
                <a:rPr lang="pl-PL" sz="1400" dirty="0" smtClean="0"/>
                <a:t> </a:t>
              </a:r>
              <a:r>
                <a:rPr lang="pl-PL" sz="1400" dirty="0" err="1" smtClean="0"/>
                <a:t>number</a:t>
              </a:r>
              <a:r>
                <a:rPr lang="pl-PL" sz="1400" dirty="0" smtClean="0"/>
                <a:t> of </a:t>
              </a:r>
              <a:r>
                <a:rPr lang="pl-PL" sz="1400" dirty="0" err="1" smtClean="0"/>
                <a:t>IPOs</a:t>
              </a:r>
              <a:r>
                <a:rPr lang="pl-PL" sz="1400" dirty="0" smtClean="0"/>
                <a:t> </a:t>
              </a:r>
              <a:r>
                <a:rPr lang="pl-PL" sz="1400" dirty="0" err="1" smtClean="0"/>
                <a:t>in</a:t>
              </a:r>
              <a:r>
                <a:rPr lang="pl-PL" sz="1400" dirty="0" smtClean="0"/>
                <a:t> H1 2013 (31 </a:t>
              </a:r>
              <a:r>
                <a:rPr lang="pl-PL" sz="1400" dirty="0" err="1" smtClean="0"/>
                <a:t>IPOs</a:t>
              </a:r>
              <a:r>
                <a:rPr lang="pl-PL" sz="1400" dirty="0" smtClean="0"/>
                <a:t> </a:t>
              </a:r>
              <a:r>
                <a:rPr lang="pl-PL" sz="1400" dirty="0" err="1" smtClean="0"/>
                <a:t>representing</a:t>
              </a:r>
              <a:r>
                <a:rPr lang="pl-PL" sz="1400" dirty="0" smtClean="0"/>
                <a:t> 26% of </a:t>
              </a:r>
              <a:r>
                <a:rPr lang="pl-PL" sz="1400" dirty="0" err="1" smtClean="0"/>
                <a:t>all</a:t>
              </a:r>
              <a:r>
                <a:rPr lang="pl-PL" sz="1400" dirty="0" smtClean="0"/>
                <a:t> </a:t>
              </a:r>
              <a:r>
                <a:rPr lang="pl-PL" sz="1400" dirty="0" err="1" smtClean="0"/>
                <a:t>IPOs</a:t>
              </a:r>
              <a:r>
                <a:rPr lang="pl-PL" sz="1400" dirty="0" smtClean="0"/>
                <a:t> </a:t>
              </a:r>
              <a:r>
                <a:rPr lang="pl-PL" sz="1400" dirty="0" err="1" smtClean="0"/>
                <a:t>in</a:t>
              </a:r>
              <a:r>
                <a:rPr lang="pl-PL" sz="1400" dirty="0" smtClean="0"/>
                <a:t> Europe) and 7th by </a:t>
              </a:r>
              <a:r>
                <a:rPr lang="pl-PL" sz="1400" dirty="0" err="1" smtClean="0"/>
                <a:t>the</a:t>
              </a:r>
              <a:r>
                <a:rPr lang="pl-PL" sz="1400" dirty="0" smtClean="0"/>
                <a:t> </a:t>
              </a:r>
              <a:r>
                <a:rPr lang="pl-PL" sz="1400" dirty="0" err="1" smtClean="0"/>
                <a:t>value</a:t>
              </a:r>
              <a:r>
                <a:rPr lang="pl-PL" sz="1400" dirty="0" smtClean="0"/>
                <a:t> of </a:t>
              </a:r>
              <a:r>
                <a:rPr lang="pl-PL" sz="1400" dirty="0" err="1" smtClean="0"/>
                <a:t>IPOs</a:t>
              </a:r>
              <a:r>
                <a:rPr lang="pl-PL" sz="1400" dirty="0" smtClean="0"/>
                <a:t> (EUR 325 </a:t>
              </a:r>
              <a:r>
                <a:rPr lang="pl-PL" sz="1400" dirty="0" err="1" smtClean="0"/>
                <a:t>mn</a:t>
              </a:r>
              <a:r>
                <a:rPr lang="pl-PL" sz="1400" dirty="0" smtClean="0"/>
                <a:t>)</a:t>
              </a:r>
            </a:p>
          </p:txBody>
        </p:sp>
      </p:grpSp>
      <p:grpSp>
        <p:nvGrpSpPr>
          <p:cNvPr id="58" name="Grupa 57"/>
          <p:cNvGrpSpPr/>
          <p:nvPr/>
        </p:nvGrpSpPr>
        <p:grpSpPr>
          <a:xfrm>
            <a:off x="-18057" y="1757922"/>
            <a:ext cx="4317496" cy="2685274"/>
            <a:chOff x="131390" y="3169676"/>
            <a:chExt cx="4317496" cy="2685275"/>
          </a:xfrm>
        </p:grpSpPr>
        <p:grpSp>
          <p:nvGrpSpPr>
            <p:cNvPr id="60" name="Grupa 17"/>
            <p:cNvGrpSpPr>
              <a:grpSpLocks noChangeAspect="1"/>
            </p:cNvGrpSpPr>
            <p:nvPr/>
          </p:nvGrpSpPr>
          <p:grpSpPr>
            <a:xfrm>
              <a:off x="269191" y="3169676"/>
              <a:ext cx="1941616" cy="815225"/>
              <a:chOff x="585343" y="2480060"/>
              <a:chExt cx="1887871" cy="1091642"/>
            </a:xfrm>
          </p:grpSpPr>
          <p:pic>
            <p:nvPicPr>
              <p:cNvPr id="66" name="Picture 2" descr="W:\Logotypy GPW\logo GPW_2011\wersja polska\wersja RGB z przezroczystością\logo.gif"/>
              <p:cNvPicPr>
                <a:picLocks noChangeAspect="1" noChangeArrowheads="1"/>
              </p:cNvPicPr>
              <p:nvPr/>
            </p:nvPicPr>
            <p:blipFill>
              <a:blip r:embed="rId6" cstate="screen"/>
              <a:srcRect r="63534"/>
              <a:stretch>
                <a:fillRect/>
              </a:stretch>
            </p:blipFill>
            <p:spPr bwMode="auto">
              <a:xfrm>
                <a:off x="1403327" y="2480060"/>
                <a:ext cx="436604" cy="514653"/>
              </a:xfrm>
              <a:prstGeom prst="rect">
                <a:avLst/>
              </a:prstGeom>
              <a:noFill/>
            </p:spPr>
          </p:pic>
          <p:sp>
            <p:nvSpPr>
              <p:cNvPr id="67" name="pole tekstowe 66"/>
              <p:cNvSpPr txBox="1"/>
              <p:nvPr/>
            </p:nvSpPr>
            <p:spPr>
              <a:xfrm>
                <a:off x="585343" y="2994715"/>
                <a:ext cx="1887871" cy="576987"/>
              </a:xfrm>
              <a:prstGeom prst="rect">
                <a:avLst/>
              </a:prstGeom>
              <a:noFill/>
            </p:spPr>
            <p:txBody>
              <a:bodyPr wrap="square" rtlCol="0">
                <a:spAutoFit/>
              </a:bodyPr>
              <a:lstStyle/>
              <a:p>
                <a:pPr algn="ctr"/>
                <a:r>
                  <a:rPr lang="pl-PL" sz="1100" dirty="0" err="1" smtClean="0">
                    <a:latin typeface="Arial" pitchFamily="34" charset="0"/>
                    <a:cs typeface="Arial" pitchFamily="34" charset="0"/>
                  </a:rPr>
                  <a:t>Main</a:t>
                </a:r>
                <a:r>
                  <a:rPr lang="pl-PL" sz="1100" dirty="0" smtClean="0">
                    <a:latin typeface="Arial" pitchFamily="34" charset="0"/>
                    <a:cs typeface="Arial" pitchFamily="34" charset="0"/>
                  </a:rPr>
                  <a:t> Market - </a:t>
                </a:r>
                <a:r>
                  <a:rPr lang="pl-PL" sz="1100" dirty="0" err="1" smtClean="0">
                    <a:latin typeface="Arial" pitchFamily="34" charset="0"/>
                    <a:cs typeface="Arial" pitchFamily="34" charset="0"/>
                  </a:rPr>
                  <a:t>equities</a:t>
                </a:r>
                <a:endParaRPr lang="pl-PL" sz="1100" dirty="0" smtClean="0">
                  <a:latin typeface="Arial" pitchFamily="34" charset="0"/>
                  <a:cs typeface="Arial" pitchFamily="34" charset="0"/>
                </a:endParaRPr>
              </a:p>
              <a:p>
                <a:pPr algn="ctr"/>
                <a:r>
                  <a:rPr lang="pl-PL" sz="1100" dirty="0" smtClean="0">
                    <a:latin typeface="Arial" pitchFamily="34" charset="0"/>
                    <a:cs typeface="Arial" pitchFamily="34" charset="0"/>
                  </a:rPr>
                  <a:t># domestic companies</a:t>
                </a:r>
                <a:endParaRPr lang="pl-PL" sz="1100" dirty="0">
                  <a:latin typeface="Arial" pitchFamily="34" charset="0"/>
                  <a:cs typeface="Arial" pitchFamily="34" charset="0"/>
                </a:endParaRPr>
              </a:p>
            </p:txBody>
          </p:sp>
        </p:grpSp>
        <p:grpSp>
          <p:nvGrpSpPr>
            <p:cNvPr id="61" name="Grupa 18"/>
            <p:cNvGrpSpPr>
              <a:grpSpLocks noChangeAspect="1"/>
            </p:cNvGrpSpPr>
            <p:nvPr/>
          </p:nvGrpSpPr>
          <p:grpSpPr>
            <a:xfrm>
              <a:off x="2219622" y="3193975"/>
              <a:ext cx="2229264" cy="792087"/>
              <a:chOff x="-1160" y="2511176"/>
              <a:chExt cx="2165252" cy="1058068"/>
            </a:xfrm>
          </p:grpSpPr>
          <p:pic>
            <p:nvPicPr>
              <p:cNvPr id="64" name="Picture 2" descr="W:\Logotypy GPW\logo GPW_2011\wersja polska\wersja RGB z przezroczystością\logo.gif"/>
              <p:cNvPicPr>
                <a:picLocks noChangeAspect="1" noChangeArrowheads="1"/>
              </p:cNvPicPr>
              <p:nvPr/>
            </p:nvPicPr>
            <p:blipFill>
              <a:blip r:embed="rId6" cstate="screen"/>
              <a:srcRect r="63534"/>
              <a:stretch>
                <a:fillRect/>
              </a:stretch>
            </p:blipFill>
            <p:spPr bwMode="auto">
              <a:xfrm>
                <a:off x="848960" y="2511176"/>
                <a:ext cx="412262" cy="514654"/>
              </a:xfrm>
              <a:prstGeom prst="rect">
                <a:avLst/>
              </a:prstGeom>
              <a:noFill/>
            </p:spPr>
          </p:pic>
          <p:sp>
            <p:nvSpPr>
              <p:cNvPr id="65" name="pole tekstowe 64"/>
              <p:cNvSpPr txBox="1"/>
              <p:nvPr/>
            </p:nvSpPr>
            <p:spPr>
              <a:xfrm>
                <a:off x="-1160" y="2993666"/>
                <a:ext cx="2165252" cy="575578"/>
              </a:xfrm>
              <a:prstGeom prst="rect">
                <a:avLst/>
              </a:prstGeom>
              <a:noFill/>
            </p:spPr>
            <p:txBody>
              <a:bodyPr wrap="square" rtlCol="0">
                <a:spAutoFit/>
              </a:bodyPr>
              <a:lstStyle/>
              <a:p>
                <a:pPr algn="ctr"/>
                <a:r>
                  <a:rPr lang="pl-PL" sz="1100" dirty="0" err="1" smtClean="0">
                    <a:latin typeface="Arial" pitchFamily="34" charset="0"/>
                    <a:cs typeface="Arial" pitchFamily="34" charset="0"/>
                  </a:rPr>
                  <a:t>Main</a:t>
                </a:r>
                <a:r>
                  <a:rPr lang="pl-PL" sz="1100" dirty="0" smtClean="0">
                    <a:latin typeface="Arial" pitchFamily="34" charset="0"/>
                    <a:cs typeface="Arial" pitchFamily="34" charset="0"/>
                  </a:rPr>
                  <a:t> Market- </a:t>
                </a:r>
                <a:r>
                  <a:rPr lang="pl-PL" sz="1100" dirty="0" err="1" smtClean="0">
                    <a:latin typeface="Arial" pitchFamily="34" charset="0"/>
                    <a:cs typeface="Arial" pitchFamily="34" charset="0"/>
                  </a:rPr>
                  <a:t>equities</a:t>
                </a:r>
                <a:endParaRPr lang="pl-PL" sz="1100" dirty="0" smtClean="0">
                  <a:latin typeface="Arial" pitchFamily="34" charset="0"/>
                  <a:cs typeface="Arial" pitchFamily="34" charset="0"/>
                </a:endParaRPr>
              </a:p>
              <a:p>
                <a:pPr algn="ctr"/>
                <a:r>
                  <a:rPr lang="pl-PL" sz="1100" dirty="0" smtClean="0">
                    <a:latin typeface="Arial" pitchFamily="34" charset="0"/>
                    <a:cs typeface="Arial" pitchFamily="34" charset="0"/>
                  </a:rPr>
                  <a:t># foreign companies</a:t>
                </a:r>
                <a:endParaRPr lang="pl-PL" sz="1100" dirty="0">
                  <a:latin typeface="Arial" pitchFamily="34" charset="0"/>
                  <a:cs typeface="Arial" pitchFamily="34" charset="0"/>
                </a:endParaRPr>
              </a:p>
            </p:txBody>
          </p:sp>
        </p:grpSp>
        <p:graphicFrame>
          <p:nvGraphicFramePr>
            <p:cNvPr id="62" name="Wykres 61"/>
            <p:cNvGraphicFramePr/>
            <p:nvPr/>
          </p:nvGraphicFramePr>
          <p:xfrm>
            <a:off x="131390" y="3986062"/>
            <a:ext cx="2206171" cy="1868889"/>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63" name="Wykres 62"/>
            <p:cNvGraphicFramePr/>
            <p:nvPr/>
          </p:nvGraphicFramePr>
          <p:xfrm>
            <a:off x="2219622" y="3939292"/>
            <a:ext cx="2206171" cy="1868889"/>
          </p:xfrm>
          <a:graphic>
            <a:graphicData uri="http://schemas.openxmlformats.org/drawingml/2006/chart">
              <c:chart xmlns:c="http://schemas.openxmlformats.org/drawingml/2006/chart" xmlns:r="http://schemas.openxmlformats.org/officeDocument/2006/relationships" r:id="rId8"/>
            </a:graphicData>
          </a:graphic>
        </p:graphicFrame>
      </p:grpSp>
      <p:graphicFrame>
        <p:nvGraphicFramePr>
          <p:cNvPr id="70" name="Wykres 69"/>
          <p:cNvGraphicFramePr/>
          <p:nvPr/>
        </p:nvGraphicFramePr>
        <p:xfrm>
          <a:off x="-63982" y="5238609"/>
          <a:ext cx="2206171" cy="2070249"/>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71" name="Wykres 70"/>
          <p:cNvGraphicFramePr/>
          <p:nvPr/>
        </p:nvGraphicFramePr>
        <p:xfrm>
          <a:off x="2214198" y="5166601"/>
          <a:ext cx="2016224" cy="2142257"/>
        </p:xfrm>
        <a:graphic>
          <a:graphicData uri="http://schemas.openxmlformats.org/drawingml/2006/chart">
            <c:chart xmlns:c="http://schemas.openxmlformats.org/drawingml/2006/chart" xmlns:r="http://schemas.openxmlformats.org/officeDocument/2006/relationships" r:id="rId10"/>
          </a:graphicData>
        </a:graphic>
      </p:graphicFrame>
      <p:pic>
        <p:nvPicPr>
          <p:cNvPr id="72" name="Picture 5"/>
          <p:cNvPicPr>
            <a:picLocks noChangeAspect="1" noChangeArrowheads="1"/>
          </p:cNvPicPr>
          <p:nvPr/>
        </p:nvPicPr>
        <p:blipFill>
          <a:blip r:embed="rId11" cstate="print"/>
          <a:srcRect/>
          <a:stretch>
            <a:fillRect/>
          </a:stretch>
        </p:blipFill>
        <p:spPr bwMode="auto">
          <a:xfrm>
            <a:off x="800115" y="4590529"/>
            <a:ext cx="814085" cy="537193"/>
          </a:xfrm>
          <a:prstGeom prst="rect">
            <a:avLst/>
          </a:prstGeom>
          <a:noFill/>
          <a:ln w="9525">
            <a:noFill/>
            <a:miter lim="800000"/>
            <a:headEnd/>
            <a:tailEnd/>
          </a:ln>
        </p:spPr>
      </p:pic>
      <p:pic>
        <p:nvPicPr>
          <p:cNvPr id="73" name="Picture 4"/>
          <p:cNvPicPr>
            <a:picLocks noChangeAspect="1" noChangeArrowheads="1"/>
          </p:cNvPicPr>
          <p:nvPr/>
        </p:nvPicPr>
        <p:blipFill>
          <a:blip r:embed="rId12" cstate="print"/>
          <a:srcRect/>
          <a:stretch>
            <a:fillRect/>
          </a:stretch>
        </p:blipFill>
        <p:spPr bwMode="auto">
          <a:xfrm>
            <a:off x="2790262" y="4446513"/>
            <a:ext cx="792088" cy="572173"/>
          </a:xfrm>
          <a:prstGeom prst="rect">
            <a:avLst/>
          </a:prstGeom>
          <a:noFill/>
          <a:ln w="9525">
            <a:noFill/>
            <a:miter lim="800000"/>
            <a:headEnd/>
            <a:tailEnd/>
          </a:ln>
        </p:spPr>
      </p:pic>
      <p:sp>
        <p:nvSpPr>
          <p:cNvPr id="74" name="Prostokąt 73"/>
          <p:cNvSpPr/>
          <p:nvPr/>
        </p:nvSpPr>
        <p:spPr>
          <a:xfrm>
            <a:off x="19275" y="5094590"/>
            <a:ext cx="2036210" cy="435595"/>
          </a:xfrm>
          <a:prstGeom prst="rect">
            <a:avLst/>
          </a:prstGeom>
        </p:spPr>
        <p:txBody>
          <a:bodyPr wrap="square" lIns="96102" tIns="48051" rIns="96102" bIns="48051">
            <a:spAutoFit/>
          </a:bodyPr>
          <a:lstStyle/>
          <a:p>
            <a:pPr algn="ctr"/>
            <a:r>
              <a:rPr lang="pl-PL" sz="1100" dirty="0" smtClean="0">
                <a:latin typeface="Arial" pitchFamily="34" charset="0"/>
                <a:cs typeface="Arial" pitchFamily="34" charset="0"/>
              </a:rPr>
              <a:t>NewConnect </a:t>
            </a:r>
          </a:p>
          <a:p>
            <a:pPr algn="ctr"/>
            <a:r>
              <a:rPr lang="pl-PL" sz="1100" dirty="0" smtClean="0">
                <a:latin typeface="Arial" pitchFamily="34" charset="0"/>
                <a:cs typeface="Arial" pitchFamily="34" charset="0"/>
              </a:rPr>
              <a:t># </a:t>
            </a:r>
            <a:r>
              <a:rPr lang="pl-PL" sz="1100" dirty="0" err="1" smtClean="0">
                <a:latin typeface="Arial" pitchFamily="34" charset="0"/>
                <a:cs typeface="Arial" pitchFamily="34" charset="0"/>
              </a:rPr>
              <a:t>small</a:t>
            </a:r>
            <a:r>
              <a:rPr lang="pl-PL" sz="1100" dirty="0" smtClean="0">
                <a:latin typeface="Arial" pitchFamily="34" charset="0"/>
                <a:cs typeface="Arial" pitchFamily="34" charset="0"/>
              </a:rPr>
              <a:t> </a:t>
            </a:r>
            <a:r>
              <a:rPr lang="pl-PL" sz="1100" dirty="0" err="1" smtClean="0">
                <a:latin typeface="Arial" pitchFamily="34" charset="0"/>
                <a:cs typeface="Arial" pitchFamily="34" charset="0"/>
              </a:rPr>
              <a:t>caps</a:t>
            </a:r>
            <a:r>
              <a:rPr lang="pl-PL" sz="1100" dirty="0" smtClean="0">
                <a:latin typeface="Arial" pitchFamily="34" charset="0"/>
                <a:cs typeface="Arial" pitchFamily="34" charset="0"/>
              </a:rPr>
              <a:t> </a:t>
            </a:r>
            <a:r>
              <a:rPr lang="pl-PL" sz="1100" dirty="0" err="1" smtClean="0">
                <a:latin typeface="Arial" pitchFamily="34" charset="0"/>
                <a:cs typeface="Arial" pitchFamily="34" charset="0"/>
              </a:rPr>
              <a:t>companies</a:t>
            </a:r>
            <a:endParaRPr lang="pl-PL" sz="1100" dirty="0">
              <a:latin typeface="Arial" pitchFamily="34" charset="0"/>
              <a:cs typeface="Arial" pitchFamily="34" charset="0"/>
            </a:endParaRPr>
          </a:p>
        </p:txBody>
      </p:sp>
      <p:sp>
        <p:nvSpPr>
          <p:cNvPr id="75" name="Prostokąt 74"/>
          <p:cNvSpPr/>
          <p:nvPr/>
        </p:nvSpPr>
        <p:spPr>
          <a:xfrm>
            <a:off x="2358215" y="5022583"/>
            <a:ext cx="1521373" cy="435595"/>
          </a:xfrm>
          <a:prstGeom prst="rect">
            <a:avLst/>
          </a:prstGeom>
        </p:spPr>
        <p:txBody>
          <a:bodyPr wrap="square" lIns="96102" tIns="48051" rIns="96102" bIns="48051">
            <a:spAutoFit/>
          </a:bodyPr>
          <a:lstStyle/>
          <a:p>
            <a:pPr algn="ctr"/>
            <a:r>
              <a:rPr lang="pl-PL" sz="1100" dirty="0" smtClean="0">
                <a:latin typeface="Arial" pitchFamily="34" charset="0"/>
                <a:cs typeface="Arial" pitchFamily="34" charset="0"/>
              </a:rPr>
              <a:t>Catalyst</a:t>
            </a:r>
            <a:r>
              <a:rPr lang="pl-PL" sz="1100" baseline="30000" dirty="0" smtClean="0">
                <a:latin typeface="Arial" pitchFamily="34" charset="0"/>
                <a:cs typeface="Arial" pitchFamily="34" charset="0"/>
              </a:rPr>
              <a:t>2</a:t>
            </a:r>
            <a:endParaRPr lang="pl-PL" sz="1100" dirty="0" smtClean="0">
              <a:latin typeface="Arial" pitchFamily="34" charset="0"/>
              <a:cs typeface="Arial" pitchFamily="34" charset="0"/>
            </a:endParaRPr>
          </a:p>
          <a:p>
            <a:pPr algn="ctr"/>
            <a:r>
              <a:rPr lang="pl-PL" sz="1100" dirty="0" smtClean="0">
                <a:latin typeface="Arial" pitchFamily="34" charset="0"/>
                <a:cs typeface="Arial" pitchFamily="34" charset="0"/>
              </a:rPr>
              <a:t># </a:t>
            </a:r>
            <a:r>
              <a:rPr lang="pl-PL" sz="1100" dirty="0" err="1" smtClean="0">
                <a:latin typeface="Arial" pitchFamily="34" charset="0"/>
                <a:cs typeface="Arial" pitchFamily="34" charset="0"/>
              </a:rPr>
              <a:t>bonds</a:t>
            </a:r>
            <a:r>
              <a:rPr lang="pl-PL" sz="1100" dirty="0" smtClean="0">
                <a:latin typeface="Arial" pitchFamily="34" charset="0"/>
                <a:cs typeface="Arial" pitchFamily="34" charset="0"/>
              </a:rPr>
              <a:t> </a:t>
            </a:r>
            <a:r>
              <a:rPr lang="pl-PL" sz="1100" dirty="0" err="1" smtClean="0">
                <a:latin typeface="Arial" pitchFamily="34" charset="0"/>
                <a:cs typeface="Arial" pitchFamily="34" charset="0"/>
              </a:rPr>
              <a:t>issuers</a:t>
            </a:r>
            <a:endParaRPr lang="pl-PL" sz="11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734903" y="7"/>
            <a:ext cx="7023922" cy="1023276"/>
          </a:xfrm>
        </p:spPr>
        <p:txBody>
          <a:bodyPr/>
          <a:lstStyle/>
          <a:p>
            <a:pPr algn="l"/>
            <a:r>
              <a:rPr lang="pl-PL" dirty="0" smtClean="0"/>
              <a:t>WSE </a:t>
            </a:r>
            <a:r>
              <a:rPr lang="pl-PL" dirty="0" err="1" smtClean="0"/>
              <a:t>in</a:t>
            </a:r>
            <a:r>
              <a:rPr lang="pl-PL" dirty="0" smtClean="0"/>
              <a:t> Europe</a:t>
            </a:r>
            <a:endParaRPr lang="pl-PL" dirty="0"/>
          </a:p>
        </p:txBody>
      </p:sp>
      <p:sp>
        <p:nvSpPr>
          <p:cNvPr id="4" name="Symbol zastępczy tekstu 2"/>
          <p:cNvSpPr txBox="1">
            <a:spLocks/>
          </p:cNvSpPr>
          <p:nvPr/>
        </p:nvSpPr>
        <p:spPr>
          <a:xfrm>
            <a:off x="0" y="1121949"/>
            <a:ext cx="5107629" cy="488527"/>
          </a:xfrm>
          <a:prstGeom prst="rect">
            <a:avLst/>
          </a:prstGeom>
          <a:solidFill>
            <a:schemeClr val="bg1"/>
          </a:solidFill>
          <a:ln w="9525" cap="flat" cmpd="sng" algn="ctr">
            <a:noFill/>
            <a:prstDash val="solid"/>
          </a:ln>
          <a:effectLst/>
        </p:spPr>
        <p:style>
          <a:lnRef idx="1">
            <a:schemeClr val="dk1"/>
          </a:lnRef>
          <a:fillRef idx="3">
            <a:schemeClr val="dk1"/>
          </a:fillRef>
          <a:effectRef idx="2">
            <a:schemeClr val="dk1"/>
          </a:effectRef>
          <a:fontRef idx="minor">
            <a:schemeClr val="lt1"/>
          </a:fontRef>
        </p:style>
        <p:txBody>
          <a:bodyPr lIns="96139" tIns="48069" rIns="96139" bIns="48069"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360521" indent="-360521" algn="ctr" defTabSz="961393">
              <a:spcBef>
                <a:spcPct val="20000"/>
              </a:spcBef>
              <a:defRPr/>
            </a:pPr>
            <a:r>
              <a:rPr lang="pl-PL" sz="1500" b="1" dirty="0">
                <a:solidFill>
                  <a:schemeClr val="tx1"/>
                </a:solidFill>
              </a:rPr>
              <a:t>Growth rate of the value of trading on European exchanges, </a:t>
            </a:r>
          </a:p>
          <a:p>
            <a:pPr marL="360521" indent="-360521" algn="ctr" defTabSz="961393">
              <a:spcBef>
                <a:spcPct val="20000"/>
              </a:spcBef>
              <a:defRPr/>
            </a:pPr>
            <a:r>
              <a:rPr lang="pl-PL" sz="1500" b="1" dirty="0" smtClean="0">
                <a:solidFill>
                  <a:schemeClr val="tx1"/>
                </a:solidFill>
                <a:latin typeface="Calibri"/>
              </a:rPr>
              <a:t>Q1-Q3 2013 </a:t>
            </a:r>
            <a:r>
              <a:rPr lang="pl-PL" sz="1500" b="1" dirty="0" err="1" smtClean="0">
                <a:solidFill>
                  <a:schemeClr val="tx1"/>
                </a:solidFill>
                <a:latin typeface="Calibri"/>
              </a:rPr>
              <a:t>versus</a:t>
            </a:r>
            <a:r>
              <a:rPr lang="pl-PL" sz="1500" b="1" dirty="0" smtClean="0">
                <a:solidFill>
                  <a:schemeClr val="tx1"/>
                </a:solidFill>
                <a:latin typeface="Calibri"/>
              </a:rPr>
              <a:t> Q1-Q3 2012</a:t>
            </a:r>
            <a:r>
              <a:rPr lang="pl-PL" sz="1500" b="1" baseline="30000" dirty="0" smtClean="0">
                <a:solidFill>
                  <a:schemeClr val="tx1"/>
                </a:solidFill>
                <a:latin typeface="Calibri"/>
              </a:rPr>
              <a:t>1 </a:t>
            </a:r>
            <a:endParaRPr lang="pl-PL" sz="1500" b="1" baseline="30000" dirty="0">
              <a:solidFill>
                <a:schemeClr val="tx1"/>
              </a:solidFill>
              <a:latin typeface="Calibri"/>
            </a:endParaRPr>
          </a:p>
        </p:txBody>
      </p:sp>
      <p:sp>
        <p:nvSpPr>
          <p:cNvPr id="9" name="Prostokąt 8"/>
          <p:cNvSpPr/>
          <p:nvPr/>
        </p:nvSpPr>
        <p:spPr>
          <a:xfrm>
            <a:off x="134003" y="6846035"/>
            <a:ext cx="5032517" cy="466409"/>
          </a:xfrm>
          <a:prstGeom prst="rect">
            <a:avLst/>
          </a:prstGeom>
        </p:spPr>
        <p:txBody>
          <a:bodyPr wrap="square" lIns="96139" tIns="48069" rIns="96139" bIns="48069">
            <a:spAutoFit/>
          </a:bodyPr>
          <a:lstStyle/>
          <a:p>
            <a:r>
              <a:rPr lang="pl-PL" sz="800" baseline="30000" dirty="0" smtClean="0"/>
              <a:t>1 </a:t>
            </a:r>
            <a:r>
              <a:rPr lang="pl-PL" sz="800" dirty="0" smtClean="0"/>
              <a:t>Source: FESE; session trades in EUR</a:t>
            </a:r>
          </a:p>
          <a:p>
            <a:r>
              <a:rPr lang="pl-PL" sz="800" baseline="30000" dirty="0" smtClean="0"/>
              <a:t>2 </a:t>
            </a:r>
            <a:r>
              <a:rPr lang="pl-PL" sz="800" dirty="0"/>
              <a:t>Since 20.05.2013, BATS Chi-X Europe operates in Europe as a licensed exchange</a:t>
            </a:r>
          </a:p>
          <a:p>
            <a:endParaRPr lang="pl-PL" sz="800" dirty="0"/>
          </a:p>
        </p:txBody>
      </p:sp>
      <p:graphicFrame>
        <p:nvGraphicFramePr>
          <p:cNvPr id="13" name="Wykres 12"/>
          <p:cNvGraphicFramePr/>
          <p:nvPr/>
        </p:nvGraphicFramePr>
        <p:xfrm>
          <a:off x="284227" y="1582395"/>
          <a:ext cx="3905834" cy="5371930"/>
        </p:xfrm>
        <a:graphic>
          <a:graphicData uri="http://schemas.openxmlformats.org/drawingml/2006/chart">
            <c:chart xmlns:c="http://schemas.openxmlformats.org/drawingml/2006/chart" xmlns:r="http://schemas.openxmlformats.org/officeDocument/2006/relationships" r:id="rId3"/>
          </a:graphicData>
        </a:graphic>
      </p:graphicFrame>
      <p:sp>
        <p:nvSpPr>
          <p:cNvPr id="15" name="Równa się 14"/>
          <p:cNvSpPr/>
          <p:nvPr/>
        </p:nvSpPr>
        <p:spPr>
          <a:xfrm rot="18435152">
            <a:off x="3614613" y="2381470"/>
            <a:ext cx="537205" cy="150235"/>
          </a:xfrm>
          <a:prstGeom prst="mathEqual">
            <a:avLst/>
          </a:prstGeom>
          <a:solidFill>
            <a:sysClr val="window" lastClr="FFFFFF"/>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96149" tIns="48075" rIns="96149" bIns="48075"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pl-PL" dirty="0">
              <a:solidFill>
                <a:sysClr val="windowText" lastClr="000000"/>
              </a:solidFill>
            </a:endParaRPr>
          </a:p>
        </p:txBody>
      </p:sp>
      <p:sp>
        <p:nvSpPr>
          <p:cNvPr id="16" name="pole tekstowe 15"/>
          <p:cNvSpPr txBox="1"/>
          <p:nvPr/>
        </p:nvSpPr>
        <p:spPr>
          <a:xfrm>
            <a:off x="4114957" y="2273071"/>
            <a:ext cx="567797" cy="297204"/>
          </a:xfrm>
          <a:prstGeom prst="rect">
            <a:avLst/>
          </a:prstGeom>
          <a:noFill/>
        </p:spPr>
        <p:txBody>
          <a:bodyPr wrap="none" lIns="96149" tIns="48075" rIns="96149" bIns="48075" rtlCol="0">
            <a:spAutoFit/>
          </a:bodyPr>
          <a:lstStyle/>
          <a:p>
            <a:r>
              <a:rPr lang="pl-PL" sz="1300" dirty="0" smtClean="0"/>
              <a:t>202%</a:t>
            </a:r>
            <a:endParaRPr lang="pl-PL" sz="1300" dirty="0"/>
          </a:p>
        </p:txBody>
      </p:sp>
      <p:sp>
        <p:nvSpPr>
          <p:cNvPr id="17" name="Prostokąt 16"/>
          <p:cNvSpPr/>
          <p:nvPr/>
        </p:nvSpPr>
        <p:spPr>
          <a:xfrm>
            <a:off x="434456" y="3424200"/>
            <a:ext cx="4281395" cy="211017"/>
          </a:xfrm>
          <a:prstGeom prst="rect">
            <a:avLst/>
          </a:prstGeom>
          <a:noFill/>
          <a:ln>
            <a:solidFill>
              <a:srgbClr val="00B0F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6149" tIns="48075" rIns="96149" bIns="48075" rtlCol="0" anchor="ctr"/>
          <a:lstStyle/>
          <a:p>
            <a:pPr algn="ctr"/>
            <a:endParaRPr lang="pl-PL"/>
          </a:p>
        </p:txBody>
      </p:sp>
      <p:sp>
        <p:nvSpPr>
          <p:cNvPr id="23" name="Prostokąt 22"/>
          <p:cNvSpPr/>
          <p:nvPr/>
        </p:nvSpPr>
        <p:spPr>
          <a:xfrm>
            <a:off x="434456" y="1735885"/>
            <a:ext cx="4281395" cy="460451"/>
          </a:xfrm>
          <a:prstGeom prst="rect">
            <a:avLst/>
          </a:prstGeom>
          <a:noFill/>
          <a:ln>
            <a:solidFill>
              <a:srgbClr val="00B0F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6149" tIns="48075" rIns="96149" bIns="48075" rtlCol="0" anchor="ctr"/>
          <a:lstStyle/>
          <a:p>
            <a:pPr algn="ctr"/>
            <a:endParaRPr lang="pl-PL"/>
          </a:p>
        </p:txBody>
      </p:sp>
      <p:sp>
        <p:nvSpPr>
          <p:cNvPr id="24" name="Prostokąt 23"/>
          <p:cNvSpPr/>
          <p:nvPr/>
        </p:nvSpPr>
        <p:spPr>
          <a:xfrm>
            <a:off x="1636252" y="5266013"/>
            <a:ext cx="300449" cy="265648"/>
          </a:xfrm>
          <a:prstGeom prst="rect">
            <a:avLst/>
          </a:prstGeom>
        </p:spPr>
        <p:txBody>
          <a:bodyPr wrap="square" lIns="96149" tIns="48075" rIns="96149" bIns="48075">
            <a:spAutoFit/>
          </a:bodyPr>
          <a:lstStyle/>
          <a:p>
            <a:r>
              <a:rPr lang="pl-PL" sz="1100" baseline="30000" dirty="0" smtClean="0"/>
              <a:t>2</a:t>
            </a:r>
            <a:endParaRPr lang="pl-PL" sz="1100" dirty="0"/>
          </a:p>
        </p:txBody>
      </p:sp>
      <p:sp>
        <p:nvSpPr>
          <p:cNvPr id="25" name="pole tekstowe 59"/>
          <p:cNvSpPr txBox="1"/>
          <p:nvPr/>
        </p:nvSpPr>
        <p:spPr>
          <a:xfrm>
            <a:off x="5241632" y="1428916"/>
            <a:ext cx="4957405" cy="1954210"/>
          </a:xfrm>
          <a:prstGeom prst="rect">
            <a:avLst/>
          </a:prstGeom>
          <a:solidFill>
            <a:srgbClr val="ECF1F8"/>
          </a:solidFill>
        </p:spPr>
        <p:txBody>
          <a:bodyPr wrap="square" lIns="91273" tIns="45635" rIns="91273" bIns="45635"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361246" indent="-361246">
              <a:spcAft>
                <a:spcPts val="600"/>
              </a:spcAft>
              <a:buBlip>
                <a:blip r:embed="rId4"/>
              </a:buBlip>
            </a:pPr>
            <a:r>
              <a:rPr lang="pl-PL" sz="1400" dirty="0" err="1" smtClean="0"/>
              <a:t>Value</a:t>
            </a:r>
            <a:r>
              <a:rPr lang="pl-PL" sz="1400" dirty="0" smtClean="0"/>
              <a:t> of </a:t>
            </a:r>
            <a:r>
              <a:rPr lang="pl-PL" sz="1400" dirty="0" err="1" smtClean="0"/>
              <a:t>equities</a:t>
            </a:r>
            <a:r>
              <a:rPr lang="pl-PL" sz="1400" dirty="0" smtClean="0"/>
              <a:t> trading on WSE in Q1-Q3 2013 </a:t>
            </a:r>
            <a:r>
              <a:rPr lang="pl-PL" sz="1400" dirty="0" err="1" smtClean="0"/>
              <a:t>increased</a:t>
            </a:r>
            <a:r>
              <a:rPr lang="pl-PL" sz="1400" dirty="0" smtClean="0"/>
              <a:t> by 16.1% </a:t>
            </a:r>
            <a:r>
              <a:rPr lang="pl-PL" sz="1400" dirty="0" err="1" smtClean="0"/>
              <a:t>YoY</a:t>
            </a:r>
            <a:endParaRPr lang="pl-PL" sz="1400" dirty="0" smtClean="0"/>
          </a:p>
          <a:p>
            <a:pPr marL="361246" indent="-361246">
              <a:spcAft>
                <a:spcPts val="600"/>
              </a:spcAft>
              <a:buBlip>
                <a:blip r:embed="rId4"/>
              </a:buBlip>
            </a:pPr>
            <a:endParaRPr lang="pl-PL" sz="100" dirty="0" smtClean="0"/>
          </a:p>
          <a:p>
            <a:pPr marL="361246" indent="-361246">
              <a:spcAft>
                <a:spcPts val="600"/>
              </a:spcAft>
              <a:buBlip>
                <a:blip r:embed="rId4"/>
              </a:buBlip>
            </a:pPr>
            <a:r>
              <a:rPr lang="pl-PL" sz="1400" dirty="0" smtClean="0"/>
              <a:t>Value of trading in CEE </a:t>
            </a:r>
            <a:r>
              <a:rPr lang="pl-PL" sz="1400" dirty="0"/>
              <a:t>in </a:t>
            </a:r>
            <a:r>
              <a:rPr lang="pl-PL" sz="1400" dirty="0" smtClean="0"/>
              <a:t>Q1-Q3 </a:t>
            </a:r>
            <a:r>
              <a:rPr lang="pl-PL" sz="1400" dirty="0"/>
              <a:t>2013 </a:t>
            </a:r>
            <a:r>
              <a:rPr lang="pl-PL" sz="1400" dirty="0" smtClean="0"/>
              <a:t>increased by 9.7% YoY while the value of trading on all European exchanges decreased by 2.0% YoY</a:t>
            </a:r>
            <a:endParaRPr lang="pl-PL" sz="700" dirty="0" smtClean="0"/>
          </a:p>
          <a:p>
            <a:pPr marL="361246" indent="-361246">
              <a:spcAft>
                <a:spcPts val="600"/>
              </a:spcAft>
            </a:pPr>
            <a:r>
              <a:rPr lang="pl-PL" sz="100" dirty="0" smtClean="0"/>
              <a:t/>
            </a:r>
            <a:br>
              <a:rPr lang="pl-PL" sz="100" dirty="0" smtClean="0"/>
            </a:br>
            <a:endParaRPr lang="pl-PL" sz="100" dirty="0" smtClean="0"/>
          </a:p>
          <a:p>
            <a:pPr marL="361246" indent="-361246">
              <a:spcAft>
                <a:spcPts val="600"/>
              </a:spcAft>
              <a:buBlip>
                <a:blip r:embed="rId4"/>
              </a:buBlip>
            </a:pPr>
            <a:r>
              <a:rPr lang="pl-PL" sz="1400" dirty="0" smtClean="0"/>
              <a:t>WSE’s share in the value of equities trading in CEE</a:t>
            </a:r>
            <a:r>
              <a:rPr lang="pl-PL" sz="1400" baseline="30000" dirty="0" smtClean="0"/>
              <a:t>3</a:t>
            </a:r>
            <a:r>
              <a:rPr lang="pl-PL" sz="1400" dirty="0" smtClean="0"/>
              <a:t> was 59.3% year to date</a:t>
            </a:r>
          </a:p>
        </p:txBody>
      </p:sp>
      <p:sp>
        <p:nvSpPr>
          <p:cNvPr id="19" name="Prostokąt 18"/>
          <p:cNvSpPr/>
          <p:nvPr/>
        </p:nvSpPr>
        <p:spPr>
          <a:xfrm>
            <a:off x="5241632" y="3731168"/>
            <a:ext cx="4807180" cy="327941"/>
          </a:xfrm>
          <a:prstGeom prst="rect">
            <a:avLst/>
          </a:prstGeom>
        </p:spPr>
        <p:txBody>
          <a:bodyPr wrap="square" lIns="96154" tIns="48077" rIns="96154" bIns="48077">
            <a:spAutoFit/>
          </a:bodyPr>
          <a:lstStyle/>
          <a:p>
            <a:pPr marL="360521" indent="-360521" algn="ctr" defTabSz="961393">
              <a:spcBef>
                <a:spcPct val="20000"/>
              </a:spcBef>
              <a:defRPr/>
            </a:pPr>
            <a:r>
              <a:rPr lang="pl-PL" sz="1500" b="1" dirty="0" smtClean="0"/>
              <a:t>WSE’s shares in equities trading in CEE</a:t>
            </a:r>
            <a:r>
              <a:rPr lang="pl-PL" sz="1500" baseline="30000" dirty="0" smtClean="0"/>
              <a:t>3</a:t>
            </a:r>
            <a:endParaRPr lang="pl-PL" sz="1500" b="1" dirty="0"/>
          </a:p>
        </p:txBody>
      </p:sp>
      <p:sp>
        <p:nvSpPr>
          <p:cNvPr id="20" name="Prostokąt 19"/>
          <p:cNvSpPr/>
          <p:nvPr/>
        </p:nvSpPr>
        <p:spPr>
          <a:xfrm>
            <a:off x="5391856" y="6877588"/>
            <a:ext cx="4941182" cy="220200"/>
          </a:xfrm>
          <a:prstGeom prst="rect">
            <a:avLst/>
          </a:prstGeom>
        </p:spPr>
        <p:txBody>
          <a:bodyPr wrap="square" lIns="96149" tIns="48075" rIns="96149" bIns="48075">
            <a:spAutoFit/>
          </a:bodyPr>
          <a:lstStyle/>
          <a:p>
            <a:r>
              <a:rPr lang="pl-PL" sz="800" baseline="30000" dirty="0" smtClean="0"/>
              <a:t>3 </a:t>
            </a:r>
            <a:r>
              <a:rPr lang="pl-PL" sz="800" dirty="0" smtClean="0"/>
              <a:t>including: WSE, CEESEG Group, Bulgarian, Romanian and Slovak exchanges, source: FESE </a:t>
            </a:r>
            <a:endParaRPr lang="pl-PL" sz="800" dirty="0"/>
          </a:p>
        </p:txBody>
      </p:sp>
      <p:grpSp>
        <p:nvGrpSpPr>
          <p:cNvPr id="3" name="Grupa 21"/>
          <p:cNvGrpSpPr/>
          <p:nvPr/>
        </p:nvGrpSpPr>
        <p:grpSpPr>
          <a:xfrm>
            <a:off x="5166520" y="3855465"/>
            <a:ext cx="4796366" cy="2685965"/>
            <a:chOff x="4953000" y="4005064"/>
            <a:chExt cx="4598144" cy="2520280"/>
          </a:xfrm>
        </p:grpSpPr>
        <p:graphicFrame>
          <p:nvGraphicFramePr>
            <p:cNvPr id="18" name="Wykres 17"/>
            <p:cNvGraphicFramePr/>
            <p:nvPr>
              <p:extLst>
                <p:ext uri="{D42A27DB-BD31-4B8C-83A1-F6EECF244321}">
                  <p14:modId xmlns:p14="http://schemas.microsoft.com/office/powerpoint/2010/main" xmlns="" val="2273626705"/>
                </p:ext>
              </p:extLst>
            </p:nvPr>
          </p:nvGraphicFramePr>
          <p:xfrm>
            <a:off x="5025008" y="4104456"/>
            <a:ext cx="4526136" cy="2420888"/>
          </p:xfrm>
          <a:graphic>
            <a:graphicData uri="http://schemas.openxmlformats.org/drawingml/2006/chart">
              <c:chart xmlns:c="http://schemas.openxmlformats.org/drawingml/2006/chart" xmlns:r="http://schemas.openxmlformats.org/officeDocument/2006/relationships" r:id="rId5"/>
            </a:graphicData>
          </a:graphic>
        </p:graphicFrame>
        <p:sp>
          <p:nvSpPr>
            <p:cNvPr id="21" name="Prostokąt 20"/>
            <p:cNvSpPr/>
            <p:nvPr/>
          </p:nvSpPr>
          <p:spPr>
            <a:xfrm>
              <a:off x="4953000" y="4005064"/>
              <a:ext cx="625492" cy="246221"/>
            </a:xfrm>
            <a:prstGeom prst="rect">
              <a:avLst/>
            </a:prstGeom>
          </p:spPr>
          <p:txBody>
            <a:bodyPr wrap="square">
              <a:spAutoFit/>
            </a:bodyPr>
            <a:lstStyle/>
            <a:p>
              <a:r>
                <a:rPr lang="pl-PL" sz="1100" dirty="0" smtClean="0"/>
                <a:t>EUR bn</a:t>
              </a:r>
              <a:endParaRPr lang="pl-PL" sz="1100" dirty="0"/>
            </a:p>
          </p:txBody>
        </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Prostokąt zaokrąglony 39"/>
          <p:cNvSpPr/>
          <p:nvPr/>
        </p:nvSpPr>
        <p:spPr>
          <a:xfrm>
            <a:off x="5166524" y="4446513"/>
            <a:ext cx="5040560" cy="2160240"/>
          </a:xfrm>
          <a:prstGeom prst="round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lIns="91392" tIns="45696" rIns="91392" bIns="45696" rtlCol="0" anchor="ctr"/>
          <a:lstStyle/>
          <a:p>
            <a:pPr algn="ctr"/>
            <a:endParaRPr lang="pl-PL" dirty="0">
              <a:solidFill>
                <a:schemeClr val="tx1"/>
              </a:solidFill>
            </a:endParaRPr>
          </a:p>
        </p:txBody>
      </p:sp>
      <p:grpSp>
        <p:nvGrpSpPr>
          <p:cNvPr id="38" name="Grupa 37"/>
          <p:cNvGrpSpPr/>
          <p:nvPr/>
        </p:nvGrpSpPr>
        <p:grpSpPr>
          <a:xfrm>
            <a:off x="-738137" y="1275432"/>
            <a:ext cx="10752696" cy="5619356"/>
            <a:chOff x="-738137" y="1275429"/>
            <a:chExt cx="10752696" cy="5619356"/>
          </a:xfrm>
        </p:grpSpPr>
        <p:graphicFrame>
          <p:nvGraphicFramePr>
            <p:cNvPr id="53" name="Wykres 97"/>
            <p:cNvGraphicFramePr/>
            <p:nvPr/>
          </p:nvGraphicFramePr>
          <p:xfrm>
            <a:off x="-738137" y="4895439"/>
            <a:ext cx="4781212" cy="1927338"/>
          </p:xfrm>
          <a:graphic>
            <a:graphicData uri="http://schemas.openxmlformats.org/drawingml/2006/chart">
              <c:chart xmlns:c="http://schemas.openxmlformats.org/drawingml/2006/chart" xmlns:r="http://schemas.openxmlformats.org/officeDocument/2006/relationships" r:id="rId3"/>
            </a:graphicData>
          </a:graphic>
        </p:graphicFrame>
        <p:grpSp>
          <p:nvGrpSpPr>
            <p:cNvPr id="3" name="Grupa 37"/>
            <p:cNvGrpSpPr/>
            <p:nvPr/>
          </p:nvGrpSpPr>
          <p:grpSpPr>
            <a:xfrm>
              <a:off x="125959" y="1275429"/>
              <a:ext cx="9888600" cy="5619356"/>
              <a:chOff x="118934" y="1174868"/>
              <a:chExt cx="9337122" cy="5176301"/>
            </a:xfrm>
          </p:grpSpPr>
          <p:graphicFrame>
            <p:nvGraphicFramePr>
              <p:cNvPr id="37" name="Wykres 36"/>
              <p:cNvGraphicFramePr/>
              <p:nvPr/>
            </p:nvGraphicFramePr>
            <p:xfrm>
              <a:off x="269875" y="1494086"/>
              <a:ext cx="4610012" cy="2474192"/>
            </p:xfrm>
            <a:graphic>
              <a:graphicData uri="http://schemas.openxmlformats.org/drawingml/2006/chart">
                <c:chart xmlns:c="http://schemas.openxmlformats.org/drawingml/2006/chart" xmlns:r="http://schemas.openxmlformats.org/officeDocument/2006/relationships" r:id="rId4"/>
              </a:graphicData>
            </a:graphic>
          </p:graphicFrame>
          <p:grpSp>
            <p:nvGrpSpPr>
              <p:cNvPr id="4" name="Group 92"/>
              <p:cNvGrpSpPr/>
              <p:nvPr/>
            </p:nvGrpSpPr>
            <p:grpSpPr>
              <a:xfrm>
                <a:off x="118934" y="1174868"/>
                <a:ext cx="9337122" cy="5176301"/>
                <a:chOff x="153799" y="1332356"/>
                <a:chExt cx="10233461" cy="5813422"/>
              </a:xfrm>
            </p:grpSpPr>
            <p:graphicFrame>
              <p:nvGraphicFramePr>
                <p:cNvPr id="94" name="Chart 93"/>
                <p:cNvGraphicFramePr/>
                <p:nvPr>
                  <p:extLst>
                    <p:ext uri="{D42A27DB-BD31-4B8C-83A1-F6EECF244321}">
                      <p14:modId xmlns:p14="http://schemas.microsoft.com/office/powerpoint/2010/main" xmlns="" val="2092273561"/>
                    </p:ext>
                  </p:extLst>
                </p:nvPr>
              </p:nvGraphicFramePr>
              <p:xfrm>
                <a:off x="5562724" y="1620391"/>
                <a:ext cx="4824536" cy="2664295"/>
              </p:xfrm>
              <a:graphic>
                <a:graphicData uri="http://schemas.openxmlformats.org/drawingml/2006/chart">
                  <c:chart xmlns:c="http://schemas.openxmlformats.org/drawingml/2006/chart" xmlns:r="http://schemas.openxmlformats.org/officeDocument/2006/relationships" r:id="rId5"/>
                </a:graphicData>
              </a:graphic>
            </p:graphicFrame>
            <p:sp>
              <p:nvSpPr>
                <p:cNvPr id="96" name="Symbol zastępczy tekstu 2"/>
                <p:cNvSpPr txBox="1">
                  <a:spLocks/>
                </p:cNvSpPr>
                <p:nvPr/>
              </p:nvSpPr>
              <p:spPr>
                <a:xfrm>
                  <a:off x="5490716" y="1341038"/>
                  <a:ext cx="4896544" cy="283410"/>
                </a:xfrm>
                <a:prstGeom prst="rect">
                  <a:avLst/>
                </a:prstGeom>
                <a:solidFill>
                  <a:srgbClr val="0567A0"/>
                </a:solidFill>
                <a:ln>
                  <a:noFill/>
                </a:ln>
              </p:spPr>
              <p:style>
                <a:lnRef idx="1">
                  <a:schemeClr val="dk1"/>
                </a:lnRef>
                <a:fillRef idx="3">
                  <a:schemeClr val="dk1"/>
                </a:fillRef>
                <a:effectRef idx="2">
                  <a:schemeClr val="dk1"/>
                </a:effectRef>
                <a:fontRef idx="minor">
                  <a:schemeClr val="lt1"/>
                </a:fontRef>
              </p:style>
              <p:txBody>
                <a:bodyPr anchor="ctr"/>
                <a:lstStyle/>
                <a:p>
                  <a:pPr marL="331050" indent="-331050" algn="ctr" defTabSz="882802">
                    <a:spcBef>
                      <a:spcPct val="20000"/>
                    </a:spcBef>
                    <a:defRPr/>
                  </a:pPr>
                  <a:r>
                    <a:rPr lang="pl-PL" sz="1200" b="1" dirty="0" smtClean="0">
                      <a:solidFill>
                        <a:schemeClr val="bg1"/>
                      </a:solidFill>
                    </a:rPr>
                    <a:t>Derivatives trading volume (m)</a:t>
                  </a:r>
                  <a:r>
                    <a:rPr lang="pl-PL" sz="1200" b="1" baseline="30000" dirty="0" smtClean="0">
                      <a:solidFill>
                        <a:schemeClr val="bg1"/>
                      </a:solidFill>
                    </a:rPr>
                    <a:t>1</a:t>
                  </a:r>
                  <a:endParaRPr lang="pl-PL" sz="1200" b="1" baseline="30000" dirty="0">
                    <a:solidFill>
                      <a:schemeClr val="bg1"/>
                    </a:solidFill>
                  </a:endParaRPr>
                </a:p>
              </p:txBody>
            </p:sp>
            <p:grpSp>
              <p:nvGrpSpPr>
                <p:cNvPr id="5" name="Grupa 78"/>
                <p:cNvGrpSpPr/>
                <p:nvPr/>
              </p:nvGrpSpPr>
              <p:grpSpPr>
                <a:xfrm>
                  <a:off x="162123" y="1332356"/>
                  <a:ext cx="4968552" cy="2525760"/>
                  <a:chOff x="5986890" y="4474044"/>
                  <a:chExt cx="3842930" cy="2307484"/>
                </a:xfrm>
              </p:grpSpPr>
              <p:sp>
                <p:nvSpPr>
                  <p:cNvPr id="158" name="Symbol zastępczy tekstu 2"/>
                  <p:cNvSpPr txBox="1">
                    <a:spLocks/>
                  </p:cNvSpPr>
                  <p:nvPr/>
                </p:nvSpPr>
                <p:spPr>
                  <a:xfrm>
                    <a:off x="5986890" y="4474044"/>
                    <a:ext cx="3842930" cy="263140"/>
                  </a:xfrm>
                  <a:prstGeom prst="rect">
                    <a:avLst/>
                  </a:prstGeom>
                  <a:solidFill>
                    <a:srgbClr val="0567A0"/>
                  </a:solidFill>
                  <a:ln>
                    <a:noFill/>
                  </a:ln>
                </p:spPr>
                <p:style>
                  <a:lnRef idx="1">
                    <a:schemeClr val="dk1"/>
                  </a:lnRef>
                  <a:fillRef idx="3">
                    <a:schemeClr val="dk1"/>
                  </a:fillRef>
                  <a:effectRef idx="2">
                    <a:schemeClr val="dk1"/>
                  </a:effectRef>
                  <a:fontRef idx="minor">
                    <a:schemeClr val="lt1"/>
                  </a:fontRef>
                </p:style>
                <p:txBody>
                  <a:bodyPr lIns="36000" rIns="36000" anchor="ctr"/>
                  <a:lstStyle/>
                  <a:p>
                    <a:pPr marL="331050" indent="-331050" algn="ctr" defTabSz="882802">
                      <a:spcBef>
                        <a:spcPct val="20000"/>
                      </a:spcBef>
                      <a:defRPr/>
                    </a:pPr>
                    <a:r>
                      <a:rPr lang="pl-PL" sz="1200" b="1" dirty="0" smtClean="0">
                        <a:solidFill>
                          <a:schemeClr val="bg1"/>
                        </a:solidFill>
                      </a:rPr>
                      <a:t>Index futures trading volume in Europe (H1 2013; m)</a:t>
                    </a:r>
                    <a:endParaRPr lang="pl-PL" sz="1200" b="1" dirty="0">
                      <a:solidFill>
                        <a:schemeClr val="bg1"/>
                      </a:solidFill>
                    </a:endParaRPr>
                  </a:p>
                </p:txBody>
              </p:sp>
              <p:grpSp>
                <p:nvGrpSpPr>
                  <p:cNvPr id="6" name="Grupa 7"/>
                  <p:cNvGrpSpPr/>
                  <p:nvPr/>
                </p:nvGrpSpPr>
                <p:grpSpPr>
                  <a:xfrm>
                    <a:off x="6509838" y="5289472"/>
                    <a:ext cx="190250" cy="663796"/>
                    <a:chOff x="5819866" y="4910136"/>
                    <a:chExt cx="210020" cy="591836"/>
                  </a:xfrm>
                </p:grpSpPr>
                <p:cxnSp>
                  <p:nvCxnSpPr>
                    <p:cNvPr id="177" name="Łącznik prosty 102"/>
                    <p:cNvCxnSpPr/>
                    <p:nvPr/>
                  </p:nvCxnSpPr>
                  <p:spPr>
                    <a:xfrm flipV="1">
                      <a:off x="5919747" y="4910136"/>
                      <a:ext cx="36000" cy="3600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78" name="Łącznik prosty 103"/>
                    <p:cNvCxnSpPr/>
                    <p:nvPr/>
                  </p:nvCxnSpPr>
                  <p:spPr>
                    <a:xfrm flipV="1">
                      <a:off x="5850244" y="5465973"/>
                      <a:ext cx="36000" cy="35999"/>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grpSp>
                  <p:nvGrpSpPr>
                    <p:cNvPr id="7" name="Grupa 45"/>
                    <p:cNvGrpSpPr/>
                    <p:nvPr/>
                  </p:nvGrpSpPr>
                  <p:grpSpPr>
                    <a:xfrm>
                      <a:off x="5819866" y="4910137"/>
                      <a:ext cx="210020" cy="591817"/>
                      <a:chOff x="5819866" y="4910137"/>
                      <a:chExt cx="210020" cy="591817"/>
                    </a:xfrm>
                  </p:grpSpPr>
                  <p:cxnSp>
                    <p:nvCxnSpPr>
                      <p:cNvPr id="181" name="Łącznik prosty 106"/>
                      <p:cNvCxnSpPr/>
                      <p:nvPr/>
                    </p:nvCxnSpPr>
                    <p:spPr>
                      <a:xfrm flipH="1" flipV="1">
                        <a:off x="5896255" y="4910137"/>
                        <a:ext cx="36000" cy="3600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82" name="Łącznik prosty 13"/>
                      <p:cNvCxnSpPr/>
                      <p:nvPr/>
                    </p:nvCxnSpPr>
                    <p:spPr>
                      <a:xfrm flipH="1" flipV="1">
                        <a:off x="5819866" y="5465955"/>
                        <a:ext cx="36000" cy="35999"/>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83" name="Łącznik prosty 108"/>
                      <p:cNvCxnSpPr/>
                      <p:nvPr/>
                    </p:nvCxnSpPr>
                    <p:spPr>
                      <a:xfrm flipH="1" flipV="1">
                        <a:off x="5993886" y="4910137"/>
                        <a:ext cx="36000" cy="3600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grpSp>
              </p:grpSp>
              <p:grpSp>
                <p:nvGrpSpPr>
                  <p:cNvPr id="8" name="Grupa 15"/>
                  <p:cNvGrpSpPr/>
                  <p:nvPr/>
                </p:nvGrpSpPr>
                <p:grpSpPr>
                  <a:xfrm>
                    <a:off x="6861977" y="5296294"/>
                    <a:ext cx="121051" cy="45719"/>
                    <a:chOff x="5872162" y="4907755"/>
                    <a:chExt cx="133631" cy="40763"/>
                  </a:xfrm>
                </p:grpSpPr>
                <p:cxnSp>
                  <p:nvCxnSpPr>
                    <p:cNvPr id="170" name="Łącznik prosty 95"/>
                    <p:cNvCxnSpPr/>
                    <p:nvPr/>
                  </p:nvCxnSpPr>
                  <p:spPr>
                    <a:xfrm flipV="1">
                      <a:off x="5919787" y="4910136"/>
                      <a:ext cx="36000" cy="3600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71" name="Łącznik prosty 96"/>
                    <p:cNvCxnSpPr/>
                    <p:nvPr/>
                  </p:nvCxnSpPr>
                  <p:spPr>
                    <a:xfrm flipV="1">
                      <a:off x="5969793" y="4910136"/>
                      <a:ext cx="36000" cy="3600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grpSp>
                  <p:nvGrpSpPr>
                    <p:cNvPr id="9" name="Grupa 45"/>
                    <p:cNvGrpSpPr/>
                    <p:nvPr/>
                  </p:nvGrpSpPr>
                  <p:grpSpPr>
                    <a:xfrm>
                      <a:off x="5872162" y="4907755"/>
                      <a:ext cx="107718" cy="40763"/>
                      <a:chOff x="5872162" y="4907755"/>
                      <a:chExt cx="107718" cy="40763"/>
                    </a:xfrm>
                  </p:grpSpPr>
                  <p:cxnSp>
                    <p:nvCxnSpPr>
                      <p:cNvPr id="173" name="Łącznik prosty 98"/>
                      <p:cNvCxnSpPr/>
                      <p:nvPr/>
                    </p:nvCxnSpPr>
                    <p:spPr>
                      <a:xfrm flipV="1">
                        <a:off x="5872162" y="4907755"/>
                        <a:ext cx="36000" cy="3600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74" name="Łącznik prosty 20"/>
                      <p:cNvCxnSpPr/>
                      <p:nvPr/>
                    </p:nvCxnSpPr>
                    <p:spPr>
                      <a:xfrm flipH="1" flipV="1">
                        <a:off x="5896255" y="4910137"/>
                        <a:ext cx="36000" cy="3600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75" name="Łącznik prosty 100"/>
                      <p:cNvCxnSpPr/>
                      <p:nvPr/>
                    </p:nvCxnSpPr>
                    <p:spPr>
                      <a:xfrm flipH="1" flipV="1">
                        <a:off x="5943880" y="4912518"/>
                        <a:ext cx="36000" cy="3600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grpSp>
              </p:grpSp>
              <p:sp>
                <p:nvSpPr>
                  <p:cNvPr id="161" name="Dowolny kształt 86"/>
                  <p:cNvSpPr/>
                  <p:nvPr/>
                </p:nvSpPr>
                <p:spPr>
                  <a:xfrm>
                    <a:off x="7573393" y="5983686"/>
                    <a:ext cx="248611" cy="797842"/>
                  </a:xfrm>
                  <a:custGeom>
                    <a:avLst/>
                    <a:gdLst>
                      <a:gd name="connsiteX0" fmla="*/ 0 w 300038"/>
                      <a:gd name="connsiteY0" fmla="*/ 561975 h 561975"/>
                      <a:gd name="connsiteX1" fmla="*/ 0 w 300038"/>
                      <a:gd name="connsiteY1" fmla="*/ 0 h 561975"/>
                      <a:gd name="connsiteX2" fmla="*/ 300038 w 300038"/>
                      <a:gd name="connsiteY2" fmla="*/ 0 h 561975"/>
                      <a:gd name="connsiteX3" fmla="*/ 300038 w 300038"/>
                      <a:gd name="connsiteY3" fmla="*/ 561975 h 561975"/>
                      <a:gd name="connsiteX4" fmla="*/ 300038 w 300038"/>
                      <a:gd name="connsiteY4" fmla="*/ 561975 h 561975"/>
                      <a:gd name="connsiteX5" fmla="*/ 300038 w 300038"/>
                      <a:gd name="connsiteY5" fmla="*/ 561975 h 561975"/>
                      <a:gd name="connsiteX6" fmla="*/ 0 w 300038"/>
                      <a:gd name="connsiteY6" fmla="*/ 561975 h 561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038" h="561975">
                        <a:moveTo>
                          <a:pt x="0" y="561975"/>
                        </a:moveTo>
                        <a:lnTo>
                          <a:pt x="0" y="0"/>
                        </a:lnTo>
                        <a:lnTo>
                          <a:pt x="300038" y="0"/>
                        </a:lnTo>
                        <a:lnTo>
                          <a:pt x="300038" y="561975"/>
                        </a:lnTo>
                        <a:lnTo>
                          <a:pt x="300038" y="561975"/>
                        </a:lnTo>
                        <a:lnTo>
                          <a:pt x="300038" y="561975"/>
                        </a:lnTo>
                        <a:lnTo>
                          <a:pt x="0" y="561975"/>
                        </a:lnTo>
                        <a:close/>
                      </a:path>
                    </a:pathLst>
                  </a:custGeom>
                  <a:noFill/>
                  <a:ln w="1905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upa 110"/>
                <p:cNvGrpSpPr/>
                <p:nvPr/>
              </p:nvGrpSpPr>
              <p:grpSpPr>
                <a:xfrm>
                  <a:off x="153799" y="4463965"/>
                  <a:ext cx="4992790" cy="2681813"/>
                  <a:chOff x="-268447" y="3986271"/>
                  <a:chExt cx="3043562" cy="2681813"/>
                </a:xfrm>
              </p:grpSpPr>
              <p:graphicFrame>
                <p:nvGraphicFramePr>
                  <p:cNvPr id="148" name="Wykres 113"/>
                  <p:cNvGraphicFramePr/>
                  <p:nvPr>
                    <p:extLst>
                      <p:ext uri="{D42A27DB-BD31-4B8C-83A1-F6EECF244321}">
                        <p14:modId xmlns:p14="http://schemas.microsoft.com/office/powerpoint/2010/main" xmlns="" val="1324842772"/>
                      </p:ext>
                    </p:extLst>
                  </p:nvPr>
                </p:nvGraphicFramePr>
                <p:xfrm>
                  <a:off x="1366900" y="4582229"/>
                  <a:ext cx="1408215" cy="2085855"/>
                </p:xfrm>
                <a:graphic>
                  <a:graphicData uri="http://schemas.openxmlformats.org/drawingml/2006/chart">
                    <c:chart xmlns:c="http://schemas.openxmlformats.org/drawingml/2006/chart" xmlns:r="http://schemas.openxmlformats.org/officeDocument/2006/relationships" r:id="rId6"/>
                  </a:graphicData>
                </a:graphic>
              </p:graphicFrame>
              <p:sp>
                <p:nvSpPr>
                  <p:cNvPr id="149" name="Symbol zastępczy tekstu 2"/>
                  <p:cNvSpPr txBox="1">
                    <a:spLocks/>
                  </p:cNvSpPr>
                  <p:nvPr/>
                </p:nvSpPr>
                <p:spPr>
                  <a:xfrm>
                    <a:off x="-268447" y="3986271"/>
                    <a:ext cx="2998135" cy="288001"/>
                  </a:xfrm>
                  <a:prstGeom prst="rect">
                    <a:avLst/>
                  </a:prstGeom>
                  <a:solidFill>
                    <a:srgbClr val="0567A0"/>
                  </a:solidFill>
                  <a:ln>
                    <a:noFill/>
                  </a:ln>
                </p:spPr>
                <p:style>
                  <a:lnRef idx="1">
                    <a:schemeClr val="dk1"/>
                  </a:lnRef>
                  <a:fillRef idx="3">
                    <a:schemeClr val="dk1"/>
                  </a:fillRef>
                  <a:effectRef idx="2">
                    <a:schemeClr val="dk1"/>
                  </a:effectRef>
                  <a:fontRef idx="minor">
                    <a:schemeClr val="lt1"/>
                  </a:fontRef>
                </p:style>
                <p:txBody>
                  <a:bodyPr anchor="ctr"/>
                  <a:lstStyle/>
                  <a:p>
                    <a:pPr marL="331050" indent="-331050" algn="ctr" defTabSz="882802">
                      <a:spcBef>
                        <a:spcPct val="20000"/>
                      </a:spcBef>
                      <a:defRPr/>
                    </a:pPr>
                    <a:r>
                      <a:rPr lang="pl-PL" sz="1200" b="1" dirty="0" smtClean="0">
                        <a:solidFill>
                          <a:schemeClr val="bg1"/>
                        </a:solidFill>
                      </a:rPr>
                      <a:t>Structure of derivatives trading volume</a:t>
                    </a:r>
                    <a:r>
                      <a:rPr lang="pl-PL" sz="1200" b="1" baseline="30000" dirty="0" smtClean="0">
                        <a:solidFill>
                          <a:schemeClr val="bg1"/>
                        </a:solidFill>
                      </a:rPr>
                      <a:t>1</a:t>
                    </a:r>
                    <a:endParaRPr lang="pl-PL" sz="1200" b="1" baseline="30000" dirty="0">
                      <a:solidFill>
                        <a:schemeClr val="bg1"/>
                      </a:solidFill>
                    </a:endParaRPr>
                  </a:p>
                </p:txBody>
              </p:sp>
              <p:grpSp>
                <p:nvGrpSpPr>
                  <p:cNvPr id="11" name="Grupa 94"/>
                  <p:cNvGrpSpPr/>
                  <p:nvPr/>
                </p:nvGrpSpPr>
                <p:grpSpPr>
                  <a:xfrm>
                    <a:off x="169045" y="5380014"/>
                    <a:ext cx="972682" cy="766606"/>
                    <a:chOff x="169045" y="5380014"/>
                    <a:chExt cx="972682" cy="766606"/>
                  </a:xfrm>
                </p:grpSpPr>
                <p:sp>
                  <p:nvSpPr>
                    <p:cNvPr id="155" name="pole tekstowe 121"/>
                    <p:cNvSpPr txBox="1"/>
                    <p:nvPr/>
                  </p:nvSpPr>
                  <p:spPr>
                    <a:xfrm>
                      <a:off x="169045" y="5380014"/>
                      <a:ext cx="452233" cy="461688"/>
                    </a:xfrm>
                    <a:prstGeom prst="rect">
                      <a:avLst/>
                    </a:prstGeom>
                    <a:noFill/>
                  </p:spPr>
                  <p:txBody>
                    <a:bodyPr wrap="none" rtlCol="0">
                      <a:spAutoFit/>
                    </a:bodyPr>
                    <a:lstStyle/>
                    <a:p>
                      <a:pPr algn="ctr"/>
                      <a:r>
                        <a:rPr lang="pl-PL" sz="1200" dirty="0" smtClean="0"/>
                        <a:t>Q3 2013</a:t>
                      </a:r>
                    </a:p>
                    <a:p>
                      <a:pPr algn="ctr"/>
                      <a:r>
                        <a:rPr lang="pl-PL" sz="1100" dirty="0" smtClean="0"/>
                        <a:t>3.43 m</a:t>
                      </a:r>
                      <a:endParaRPr lang="pl-PL" sz="1100" dirty="0"/>
                    </a:p>
                  </p:txBody>
                </p:sp>
                <p:sp>
                  <p:nvSpPr>
                    <p:cNvPr id="153" name="Prostokąt 118"/>
                    <p:cNvSpPr/>
                    <p:nvPr/>
                  </p:nvSpPr>
                  <p:spPr>
                    <a:xfrm>
                      <a:off x="1094342" y="5829052"/>
                      <a:ext cx="47385" cy="7939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54" name="Prostokąt 119"/>
                    <p:cNvSpPr/>
                    <p:nvPr/>
                  </p:nvSpPr>
                  <p:spPr>
                    <a:xfrm>
                      <a:off x="1094342" y="6067228"/>
                      <a:ext cx="47385" cy="7939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grpSp>
        </p:grpSp>
      </p:grpSp>
      <p:sp>
        <p:nvSpPr>
          <p:cNvPr id="2" name="Text Placeholder 1"/>
          <p:cNvSpPr>
            <a:spLocks noGrp="1"/>
          </p:cNvSpPr>
          <p:nvPr>
            <p:ph type="body" sz="quarter" idx="13"/>
          </p:nvPr>
        </p:nvSpPr>
        <p:spPr>
          <a:xfrm>
            <a:off x="846040" y="8"/>
            <a:ext cx="7404810" cy="1121943"/>
          </a:xfrm>
        </p:spPr>
        <p:txBody>
          <a:bodyPr/>
          <a:lstStyle/>
          <a:p>
            <a:r>
              <a:rPr lang="pl-PL" b="1" dirty="0" smtClean="0">
                <a:solidFill>
                  <a:srgbClr val="0567A0"/>
                </a:solidFill>
              </a:rPr>
              <a:t>WSE </a:t>
            </a:r>
            <a:r>
              <a:rPr lang="pl-PL" b="1" dirty="0" err="1" smtClean="0">
                <a:solidFill>
                  <a:srgbClr val="0567A0"/>
                </a:solidFill>
              </a:rPr>
              <a:t>derivatives</a:t>
            </a:r>
            <a:r>
              <a:rPr lang="pl-PL" b="1" dirty="0" smtClean="0">
                <a:solidFill>
                  <a:srgbClr val="0567A0"/>
                </a:solidFill>
              </a:rPr>
              <a:t> market – </a:t>
            </a:r>
            <a:r>
              <a:rPr lang="pl-PL" b="1" dirty="0" err="1" smtClean="0">
                <a:solidFill>
                  <a:srgbClr val="0567A0"/>
                </a:solidFill>
              </a:rPr>
              <a:t>brand</a:t>
            </a:r>
            <a:r>
              <a:rPr lang="pl-PL" b="1" dirty="0" smtClean="0">
                <a:solidFill>
                  <a:srgbClr val="0567A0"/>
                </a:solidFill>
              </a:rPr>
              <a:t> </a:t>
            </a:r>
            <a:r>
              <a:rPr lang="pl-PL" b="1" dirty="0" err="1" smtClean="0">
                <a:solidFill>
                  <a:srgbClr val="0567A0"/>
                </a:solidFill>
              </a:rPr>
              <a:t>new</a:t>
            </a:r>
            <a:r>
              <a:rPr lang="pl-PL" b="1" dirty="0" smtClean="0">
                <a:solidFill>
                  <a:srgbClr val="0567A0"/>
                </a:solidFill>
              </a:rPr>
              <a:t> </a:t>
            </a:r>
            <a:r>
              <a:rPr lang="pl-PL" b="1" dirty="0" err="1" smtClean="0">
                <a:solidFill>
                  <a:srgbClr val="0567A0"/>
                </a:solidFill>
              </a:rPr>
              <a:t>opportunities</a:t>
            </a:r>
            <a:r>
              <a:rPr lang="pl-PL" b="1" dirty="0" smtClean="0">
                <a:solidFill>
                  <a:srgbClr val="0567A0"/>
                </a:solidFill>
              </a:rPr>
              <a:t> under </a:t>
            </a:r>
            <a:r>
              <a:rPr lang="pl-PL" b="1" dirty="0" err="1" smtClean="0">
                <a:solidFill>
                  <a:srgbClr val="0567A0"/>
                </a:solidFill>
              </a:rPr>
              <a:t>your</a:t>
            </a:r>
            <a:r>
              <a:rPr lang="pl-PL" b="1" dirty="0" smtClean="0">
                <a:solidFill>
                  <a:srgbClr val="0567A0"/>
                </a:solidFill>
              </a:rPr>
              <a:t> </a:t>
            </a:r>
            <a:r>
              <a:rPr lang="pl-PL" b="1" dirty="0" err="1" smtClean="0">
                <a:solidFill>
                  <a:srgbClr val="0567A0"/>
                </a:solidFill>
              </a:rPr>
              <a:t>fingertips</a:t>
            </a:r>
            <a:endParaRPr lang="pl-PL" b="1" dirty="0" smtClean="0">
              <a:solidFill>
                <a:srgbClr val="0567A0"/>
              </a:solidFill>
            </a:endParaRPr>
          </a:p>
        </p:txBody>
      </p:sp>
      <p:sp>
        <p:nvSpPr>
          <p:cNvPr id="187" name="Prostokąt 11"/>
          <p:cNvSpPr/>
          <p:nvPr/>
        </p:nvSpPr>
        <p:spPr>
          <a:xfrm>
            <a:off x="295822" y="6856220"/>
            <a:ext cx="7723532" cy="366145"/>
          </a:xfrm>
          <a:prstGeom prst="rect">
            <a:avLst/>
          </a:prstGeom>
        </p:spPr>
        <p:txBody>
          <a:bodyPr wrap="square" lIns="88278" tIns="44142" rIns="88278" bIns="44142">
            <a:spAutoFit/>
          </a:bodyPr>
          <a:lstStyle/>
          <a:p>
            <a:r>
              <a:rPr lang="pl-PL" sz="900" baseline="30000" dirty="0" smtClean="0"/>
              <a:t>1 </a:t>
            </a:r>
            <a:r>
              <a:rPr lang="pl-PL" sz="900" dirty="0">
                <a:solidFill>
                  <a:srgbClr val="000000"/>
                </a:solidFill>
                <a:latin typeface="Lucida Grande"/>
                <a:ea typeface="Lucida Grande"/>
                <a:cs typeface="Lucida Grande"/>
              </a:rPr>
              <a:t>as of 1 May 2012, </a:t>
            </a:r>
            <a:r>
              <a:rPr lang="pl-PL" sz="900" dirty="0" err="1">
                <a:solidFill>
                  <a:srgbClr val="000000"/>
                </a:solidFill>
                <a:latin typeface="Lucida Grande"/>
                <a:ea typeface="Lucida Grande"/>
                <a:cs typeface="Lucida Grande"/>
              </a:rPr>
              <a:t>the</a:t>
            </a:r>
            <a:r>
              <a:rPr lang="pl-PL" sz="900" dirty="0">
                <a:solidFill>
                  <a:srgbClr val="000000"/>
                </a:solidFill>
                <a:latin typeface="Lucida Grande"/>
                <a:ea typeface="Lucida Grande"/>
                <a:cs typeface="Lucida Grande"/>
              </a:rPr>
              <a:t> </a:t>
            </a:r>
            <a:r>
              <a:rPr lang="pl-PL" sz="900" dirty="0" err="1">
                <a:solidFill>
                  <a:srgbClr val="000000"/>
                </a:solidFill>
                <a:latin typeface="Lucida Grande"/>
                <a:ea typeface="Lucida Grande"/>
                <a:cs typeface="Lucida Grande"/>
              </a:rPr>
              <a:t>volume</a:t>
            </a:r>
            <a:r>
              <a:rPr lang="pl-PL" sz="900" dirty="0">
                <a:solidFill>
                  <a:srgbClr val="000000"/>
                </a:solidFill>
                <a:latin typeface="Lucida Grande"/>
                <a:ea typeface="Lucida Grande"/>
                <a:cs typeface="Lucida Grande"/>
              </a:rPr>
              <a:t> of trading </a:t>
            </a:r>
            <a:r>
              <a:rPr lang="pl-PL" sz="900" dirty="0" err="1">
                <a:solidFill>
                  <a:srgbClr val="000000"/>
                </a:solidFill>
                <a:latin typeface="Lucida Grande"/>
                <a:ea typeface="Lucida Grande"/>
                <a:cs typeface="Lucida Grande"/>
              </a:rPr>
              <a:t>in</a:t>
            </a:r>
            <a:r>
              <a:rPr lang="pl-PL" sz="900" dirty="0">
                <a:solidFill>
                  <a:srgbClr val="000000"/>
                </a:solidFill>
                <a:latin typeface="Lucida Grande"/>
                <a:ea typeface="Lucida Grande"/>
                <a:cs typeface="Lucida Grande"/>
              </a:rPr>
              <a:t> </a:t>
            </a:r>
            <a:r>
              <a:rPr lang="pl-PL" sz="900" dirty="0" err="1">
                <a:solidFill>
                  <a:srgbClr val="000000"/>
                </a:solidFill>
                <a:latin typeface="Lucida Grande"/>
                <a:ea typeface="Lucida Grande"/>
                <a:cs typeface="Lucida Grande"/>
              </a:rPr>
              <a:t>fx</a:t>
            </a:r>
            <a:r>
              <a:rPr lang="pl-PL" sz="900" dirty="0">
                <a:solidFill>
                  <a:srgbClr val="000000"/>
                </a:solidFill>
                <a:latin typeface="Lucida Grande"/>
                <a:ea typeface="Lucida Grande"/>
                <a:cs typeface="Lucida Grande"/>
              </a:rPr>
              <a:t> </a:t>
            </a:r>
            <a:r>
              <a:rPr lang="pl-PL" sz="900" dirty="0" err="1">
                <a:solidFill>
                  <a:srgbClr val="000000"/>
                </a:solidFill>
                <a:latin typeface="Lucida Grande"/>
                <a:ea typeface="Lucida Grande"/>
                <a:cs typeface="Lucida Grande"/>
              </a:rPr>
              <a:t>futures</a:t>
            </a:r>
            <a:r>
              <a:rPr lang="pl-PL" sz="900" dirty="0">
                <a:solidFill>
                  <a:srgbClr val="000000"/>
                </a:solidFill>
                <a:latin typeface="Lucida Grande"/>
                <a:ea typeface="Lucida Grande"/>
                <a:cs typeface="Lucida Grande"/>
              </a:rPr>
              <a:t> </a:t>
            </a:r>
            <a:r>
              <a:rPr lang="pl-PL" sz="900" dirty="0" err="1">
                <a:solidFill>
                  <a:srgbClr val="000000"/>
                </a:solidFill>
                <a:latin typeface="Lucida Grande"/>
                <a:ea typeface="Lucida Grande"/>
                <a:cs typeface="Lucida Grande"/>
              </a:rPr>
              <a:t>is</a:t>
            </a:r>
            <a:r>
              <a:rPr lang="pl-PL" sz="900" dirty="0">
                <a:solidFill>
                  <a:srgbClr val="000000"/>
                </a:solidFill>
                <a:latin typeface="Lucida Grande"/>
                <a:ea typeface="Lucida Grande"/>
                <a:cs typeface="Lucida Grande"/>
              </a:rPr>
              <a:t> </a:t>
            </a:r>
            <a:r>
              <a:rPr lang="pl-PL" sz="900" dirty="0" err="1">
                <a:solidFill>
                  <a:srgbClr val="000000"/>
                </a:solidFill>
                <a:latin typeface="Lucida Grande"/>
                <a:ea typeface="Lucida Grande"/>
                <a:cs typeface="Lucida Grande"/>
              </a:rPr>
              <a:t>calculated</a:t>
            </a:r>
            <a:r>
              <a:rPr lang="pl-PL" sz="900" dirty="0">
                <a:solidFill>
                  <a:srgbClr val="000000"/>
                </a:solidFill>
                <a:latin typeface="Lucida Grande"/>
                <a:ea typeface="Lucida Grande"/>
                <a:cs typeface="Lucida Grande"/>
              </a:rPr>
              <a:t> on </a:t>
            </a:r>
            <a:r>
              <a:rPr lang="pl-PL" sz="900" dirty="0" err="1">
                <a:solidFill>
                  <a:srgbClr val="000000"/>
                </a:solidFill>
                <a:latin typeface="Lucida Grande"/>
                <a:ea typeface="Lucida Grande"/>
                <a:cs typeface="Lucida Grande"/>
              </a:rPr>
              <a:t>the</a:t>
            </a:r>
            <a:r>
              <a:rPr lang="pl-PL" sz="900" dirty="0">
                <a:solidFill>
                  <a:srgbClr val="000000"/>
                </a:solidFill>
                <a:latin typeface="Lucida Grande"/>
                <a:ea typeface="Lucida Grande"/>
                <a:cs typeface="Lucida Grande"/>
              </a:rPr>
              <a:t> </a:t>
            </a:r>
            <a:r>
              <a:rPr lang="pl-PL" sz="900" dirty="0" err="1">
                <a:solidFill>
                  <a:srgbClr val="000000"/>
                </a:solidFill>
                <a:latin typeface="Lucida Grande"/>
                <a:ea typeface="Lucida Grande"/>
                <a:cs typeface="Lucida Grande"/>
              </a:rPr>
              <a:t>basis</a:t>
            </a:r>
            <a:r>
              <a:rPr lang="pl-PL" sz="900" dirty="0">
                <a:solidFill>
                  <a:srgbClr val="000000"/>
                </a:solidFill>
                <a:latin typeface="Lucida Grande"/>
                <a:ea typeface="Lucida Grande"/>
                <a:cs typeface="Lucida Grande"/>
              </a:rPr>
              <a:t> of a trading unit </a:t>
            </a:r>
            <a:r>
              <a:rPr lang="pl-PL" sz="900" dirty="0" err="1">
                <a:solidFill>
                  <a:srgbClr val="000000"/>
                </a:solidFill>
                <a:latin typeface="Lucida Grande"/>
                <a:ea typeface="Lucida Grande"/>
                <a:cs typeface="Lucida Grande"/>
              </a:rPr>
              <a:t>equal</a:t>
            </a:r>
            <a:r>
              <a:rPr lang="pl-PL" sz="900" dirty="0">
                <a:solidFill>
                  <a:srgbClr val="000000"/>
                </a:solidFill>
                <a:latin typeface="Lucida Grande"/>
                <a:ea typeface="Lucida Grande"/>
                <a:cs typeface="Lucida Grande"/>
              </a:rPr>
              <a:t> to 1,000 </a:t>
            </a:r>
            <a:r>
              <a:rPr lang="pl-PL" sz="900" dirty="0" err="1">
                <a:solidFill>
                  <a:srgbClr val="000000"/>
                </a:solidFill>
                <a:latin typeface="Lucida Grande"/>
                <a:ea typeface="Lucida Grande"/>
                <a:cs typeface="Lucida Grande"/>
              </a:rPr>
              <a:t>contracts</a:t>
            </a:r>
            <a:r>
              <a:rPr lang="pl-PL" sz="900" dirty="0">
                <a:solidFill>
                  <a:srgbClr val="000000"/>
                </a:solidFill>
                <a:latin typeface="Lucida Grande"/>
                <a:ea typeface="Lucida Grande"/>
                <a:cs typeface="Lucida Grande"/>
              </a:rPr>
              <a:t> (</a:t>
            </a:r>
            <a:r>
              <a:rPr lang="pl-PL" sz="900" dirty="0" err="1">
                <a:solidFill>
                  <a:srgbClr val="000000"/>
                </a:solidFill>
                <a:latin typeface="Lucida Grande"/>
                <a:ea typeface="Lucida Grande"/>
                <a:cs typeface="Lucida Grande"/>
              </a:rPr>
              <a:t>previously</a:t>
            </a:r>
            <a:r>
              <a:rPr lang="pl-PL" sz="900" dirty="0">
                <a:solidFill>
                  <a:srgbClr val="000000"/>
                </a:solidFill>
                <a:latin typeface="Lucida Grande"/>
                <a:ea typeface="Lucida Grande"/>
                <a:cs typeface="Lucida Grande"/>
              </a:rPr>
              <a:t>: 10,000 </a:t>
            </a:r>
            <a:r>
              <a:rPr lang="pl-PL" sz="900" dirty="0" err="1">
                <a:solidFill>
                  <a:srgbClr val="000000"/>
                </a:solidFill>
                <a:latin typeface="Lucida Grande"/>
                <a:ea typeface="Lucida Grande"/>
                <a:cs typeface="Lucida Grande"/>
              </a:rPr>
              <a:t>contracts</a:t>
            </a:r>
            <a:r>
              <a:rPr lang="pl-PL" sz="900" dirty="0">
                <a:solidFill>
                  <a:srgbClr val="000000"/>
                </a:solidFill>
                <a:latin typeface="Lucida Grande"/>
                <a:ea typeface="Lucida Grande"/>
                <a:cs typeface="Lucida Grande"/>
              </a:rPr>
              <a:t>), </a:t>
            </a:r>
            <a:r>
              <a:rPr lang="pl-PL" sz="900" dirty="0" err="1">
                <a:solidFill>
                  <a:srgbClr val="000000"/>
                </a:solidFill>
                <a:latin typeface="Lucida Grande"/>
                <a:ea typeface="Lucida Grande"/>
                <a:cs typeface="Lucida Grande"/>
              </a:rPr>
              <a:t>therefore</a:t>
            </a:r>
            <a:r>
              <a:rPr lang="pl-PL" sz="900" dirty="0">
                <a:solidFill>
                  <a:srgbClr val="000000"/>
                </a:solidFill>
                <a:latin typeface="Lucida Grande"/>
                <a:ea typeface="Lucida Grande"/>
                <a:cs typeface="Lucida Grande"/>
              </a:rPr>
              <a:t> </a:t>
            </a:r>
            <a:r>
              <a:rPr lang="pl-PL" sz="900" dirty="0" err="1">
                <a:solidFill>
                  <a:srgbClr val="000000"/>
                </a:solidFill>
                <a:latin typeface="Lucida Grande"/>
                <a:ea typeface="Lucida Grande"/>
                <a:cs typeface="Lucida Grande"/>
              </a:rPr>
              <a:t>derivatives</a:t>
            </a:r>
            <a:r>
              <a:rPr lang="pl-PL" sz="900" dirty="0">
                <a:solidFill>
                  <a:srgbClr val="000000"/>
                </a:solidFill>
                <a:latin typeface="Lucida Grande"/>
                <a:ea typeface="Lucida Grande"/>
                <a:cs typeface="Lucida Grande"/>
              </a:rPr>
              <a:t> </a:t>
            </a:r>
            <a:r>
              <a:rPr lang="pl-PL" sz="900" dirty="0" err="1">
                <a:solidFill>
                  <a:srgbClr val="000000"/>
                </a:solidFill>
                <a:latin typeface="Lucida Grande"/>
                <a:ea typeface="Lucida Grande"/>
                <a:cs typeface="Lucida Grande"/>
              </a:rPr>
              <a:t>turnover</a:t>
            </a:r>
            <a:r>
              <a:rPr lang="pl-PL" sz="900" dirty="0">
                <a:solidFill>
                  <a:srgbClr val="000000"/>
                </a:solidFill>
                <a:latin typeface="Lucida Grande"/>
                <a:ea typeface="Lucida Grande"/>
                <a:cs typeface="Lucida Grande"/>
              </a:rPr>
              <a:t> </a:t>
            </a:r>
            <a:r>
              <a:rPr lang="pl-PL" sz="900" dirty="0" err="1">
                <a:solidFill>
                  <a:srgbClr val="000000"/>
                </a:solidFill>
                <a:latin typeface="Lucida Grande"/>
                <a:ea typeface="Lucida Grande"/>
                <a:cs typeface="Lucida Grande"/>
              </a:rPr>
              <a:t>volume</a:t>
            </a:r>
            <a:r>
              <a:rPr lang="pl-PL" sz="900" dirty="0">
                <a:solidFill>
                  <a:srgbClr val="000000"/>
                </a:solidFill>
                <a:latin typeface="Lucida Grande"/>
                <a:ea typeface="Lucida Grande"/>
                <a:cs typeface="Lucida Grande"/>
              </a:rPr>
              <a:t> </a:t>
            </a:r>
            <a:r>
              <a:rPr lang="pl-PL" sz="900" dirty="0" err="1" smtClean="0">
                <a:solidFill>
                  <a:srgbClr val="000000"/>
                </a:solidFill>
                <a:latin typeface="Lucida Grande"/>
                <a:ea typeface="Lucida Grande"/>
                <a:cs typeface="Lucida Grande"/>
              </a:rPr>
              <a:t>since</a:t>
            </a:r>
            <a:r>
              <a:rPr lang="pl-PL" sz="900" dirty="0" smtClean="0">
                <a:solidFill>
                  <a:srgbClr val="000000"/>
                </a:solidFill>
                <a:latin typeface="Lucida Grande"/>
                <a:ea typeface="Lucida Grande"/>
                <a:cs typeface="Lucida Grande"/>
              </a:rPr>
              <a:t> </a:t>
            </a:r>
            <a:r>
              <a:rPr lang="pl-PL" sz="900" dirty="0" err="1" smtClean="0">
                <a:solidFill>
                  <a:srgbClr val="000000"/>
                </a:solidFill>
                <a:latin typeface="Lucida Grande"/>
                <a:ea typeface="Lucida Grande"/>
                <a:cs typeface="Lucida Grande"/>
              </a:rPr>
              <a:t>that</a:t>
            </a:r>
            <a:r>
              <a:rPr lang="pl-PL" sz="900" dirty="0" smtClean="0">
                <a:solidFill>
                  <a:srgbClr val="000000"/>
                </a:solidFill>
                <a:latin typeface="Lucida Grande"/>
                <a:ea typeface="Lucida Grande"/>
                <a:cs typeface="Lucida Grande"/>
              </a:rPr>
              <a:t> </a:t>
            </a:r>
            <a:r>
              <a:rPr lang="pl-PL" sz="900" dirty="0" err="1" smtClean="0">
                <a:solidFill>
                  <a:srgbClr val="000000"/>
                </a:solidFill>
                <a:latin typeface="Lucida Grande"/>
                <a:ea typeface="Lucida Grande"/>
                <a:cs typeface="Lucida Grande"/>
              </a:rPr>
              <a:t>date</a:t>
            </a:r>
            <a:r>
              <a:rPr lang="pl-PL" sz="900" dirty="0" smtClean="0">
                <a:solidFill>
                  <a:srgbClr val="000000"/>
                </a:solidFill>
                <a:latin typeface="Lucida Grande"/>
                <a:ea typeface="Lucida Grande"/>
                <a:cs typeface="Lucida Grande"/>
              </a:rPr>
              <a:t> </a:t>
            </a:r>
            <a:r>
              <a:rPr lang="pl-PL" sz="900" dirty="0" err="1" smtClean="0">
                <a:solidFill>
                  <a:srgbClr val="000000"/>
                </a:solidFill>
                <a:latin typeface="Lucida Grande"/>
                <a:ea typeface="Lucida Grande"/>
                <a:cs typeface="Lucida Grande"/>
              </a:rPr>
              <a:t>arenot</a:t>
            </a:r>
            <a:r>
              <a:rPr lang="pl-PL" sz="900" dirty="0" smtClean="0">
                <a:solidFill>
                  <a:srgbClr val="000000"/>
                </a:solidFill>
                <a:latin typeface="Lucida Grande"/>
                <a:ea typeface="Lucida Grande"/>
                <a:cs typeface="Lucida Grande"/>
              </a:rPr>
              <a:t> </a:t>
            </a:r>
            <a:r>
              <a:rPr lang="pl-PL" sz="900" dirty="0" err="1">
                <a:solidFill>
                  <a:srgbClr val="000000"/>
                </a:solidFill>
                <a:latin typeface="Lucida Grande"/>
                <a:ea typeface="Lucida Grande"/>
                <a:cs typeface="Lucida Grande"/>
              </a:rPr>
              <a:t>fully</a:t>
            </a:r>
            <a:r>
              <a:rPr lang="pl-PL" sz="900" dirty="0">
                <a:solidFill>
                  <a:srgbClr val="000000"/>
                </a:solidFill>
                <a:latin typeface="Lucida Grande"/>
                <a:ea typeface="Lucida Grande"/>
                <a:cs typeface="Lucida Grande"/>
              </a:rPr>
              <a:t> </a:t>
            </a:r>
            <a:r>
              <a:rPr lang="pl-PL" sz="900" dirty="0" err="1">
                <a:solidFill>
                  <a:srgbClr val="000000"/>
                </a:solidFill>
                <a:latin typeface="Lucida Grande"/>
                <a:ea typeface="Lucida Grande"/>
                <a:cs typeface="Lucida Grande"/>
              </a:rPr>
              <a:t>comparable</a:t>
            </a:r>
            <a:r>
              <a:rPr lang="pl-PL" sz="900" dirty="0">
                <a:solidFill>
                  <a:srgbClr val="000000"/>
                </a:solidFill>
                <a:latin typeface="Lucida Grande"/>
                <a:ea typeface="Lucida Grande"/>
                <a:cs typeface="Lucida Grande"/>
              </a:rPr>
              <a:t> </a:t>
            </a:r>
            <a:r>
              <a:rPr lang="pl-PL" sz="900" dirty="0" err="1">
                <a:solidFill>
                  <a:srgbClr val="000000"/>
                </a:solidFill>
                <a:latin typeface="Lucida Grande"/>
                <a:ea typeface="Lucida Grande"/>
                <a:cs typeface="Lucida Grande"/>
              </a:rPr>
              <a:t>with</a:t>
            </a:r>
            <a:r>
              <a:rPr lang="pl-PL" sz="900" dirty="0">
                <a:solidFill>
                  <a:srgbClr val="000000"/>
                </a:solidFill>
                <a:latin typeface="Lucida Grande"/>
                <a:ea typeface="Lucida Grande"/>
                <a:cs typeface="Lucida Grande"/>
              </a:rPr>
              <a:t> data </a:t>
            </a:r>
            <a:r>
              <a:rPr lang="pl-PL" sz="900" dirty="0" err="1">
                <a:solidFill>
                  <a:srgbClr val="000000"/>
                </a:solidFill>
                <a:latin typeface="Lucida Grande"/>
                <a:ea typeface="Lucida Grande"/>
                <a:cs typeface="Lucida Grande"/>
              </a:rPr>
              <a:t>in</a:t>
            </a:r>
            <a:r>
              <a:rPr lang="pl-PL" sz="900" dirty="0">
                <a:solidFill>
                  <a:srgbClr val="000000"/>
                </a:solidFill>
                <a:latin typeface="Lucida Grande"/>
                <a:ea typeface="Lucida Grande"/>
                <a:cs typeface="Lucida Grande"/>
              </a:rPr>
              <a:t> </a:t>
            </a:r>
            <a:r>
              <a:rPr lang="pl-PL" sz="900" dirty="0" err="1">
                <a:solidFill>
                  <a:srgbClr val="000000"/>
                </a:solidFill>
                <a:latin typeface="Lucida Grande"/>
                <a:ea typeface="Lucida Grande"/>
                <a:cs typeface="Lucida Grande"/>
              </a:rPr>
              <a:t>previous</a:t>
            </a:r>
            <a:r>
              <a:rPr lang="pl-PL" sz="900" dirty="0">
                <a:solidFill>
                  <a:srgbClr val="000000"/>
                </a:solidFill>
                <a:latin typeface="Lucida Grande"/>
                <a:ea typeface="Lucida Grande"/>
                <a:cs typeface="Lucida Grande"/>
              </a:rPr>
              <a:t> </a:t>
            </a:r>
            <a:r>
              <a:rPr lang="pl-PL" sz="900" dirty="0" err="1">
                <a:solidFill>
                  <a:srgbClr val="000000"/>
                </a:solidFill>
                <a:latin typeface="Lucida Grande"/>
                <a:ea typeface="Lucida Grande"/>
                <a:cs typeface="Lucida Grande"/>
              </a:rPr>
              <a:t>periods</a:t>
            </a:r>
            <a:endParaRPr lang="en-US" sz="900" dirty="0" smtClean="0"/>
          </a:p>
        </p:txBody>
      </p:sp>
      <p:cxnSp>
        <p:nvCxnSpPr>
          <p:cNvPr id="189" name="Łącznik prosty 20"/>
          <p:cNvCxnSpPr/>
          <p:nvPr/>
        </p:nvCxnSpPr>
        <p:spPr>
          <a:xfrm flipH="1" flipV="1">
            <a:off x="1217539" y="2154012"/>
            <a:ext cx="40742" cy="42721"/>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50" name="Łącznik prosty 103"/>
          <p:cNvCxnSpPr/>
          <p:nvPr/>
        </p:nvCxnSpPr>
        <p:spPr>
          <a:xfrm flipV="1">
            <a:off x="919501" y="2810266"/>
            <a:ext cx="40743" cy="4272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51" name="Łącznik prosty 13"/>
          <p:cNvCxnSpPr/>
          <p:nvPr/>
        </p:nvCxnSpPr>
        <p:spPr>
          <a:xfrm flipH="1" flipV="1">
            <a:off x="885132" y="2810266"/>
            <a:ext cx="40743" cy="4272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52" name="Łącznik prosty 13"/>
          <p:cNvCxnSpPr/>
          <p:nvPr/>
        </p:nvCxnSpPr>
        <p:spPr>
          <a:xfrm flipH="1" flipV="1">
            <a:off x="968988" y="2810266"/>
            <a:ext cx="40743" cy="4272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39" name="Rectangle 3"/>
          <p:cNvSpPr>
            <a:spLocks noChangeArrowheads="1"/>
          </p:cNvSpPr>
          <p:nvPr/>
        </p:nvSpPr>
        <p:spPr bwMode="auto">
          <a:xfrm>
            <a:off x="5238532" y="4646932"/>
            <a:ext cx="4896545" cy="1815785"/>
          </a:xfrm>
          <a:prstGeom prst="rect">
            <a:avLst/>
          </a:prstGeom>
          <a:noFill/>
          <a:ln w="9525">
            <a:noFill/>
            <a:miter lim="800000"/>
            <a:headEnd/>
            <a:tailEnd/>
          </a:ln>
          <a:effectLst/>
        </p:spPr>
        <p:txBody>
          <a:bodyPr vert="horz" wrap="square" lIns="91345" tIns="45672" rIns="91345" bIns="45672" numCol="1" anchor="ctr" anchorCtr="0" compatLnSpc="1">
            <a:prstTxWarp prst="textNoShape">
              <a:avLst/>
            </a:prstTxWarp>
            <a:spAutoFit/>
          </a:bodyPr>
          <a:lstStyle/>
          <a:p>
            <a:pPr algn="just" fontAlgn="base">
              <a:spcBef>
                <a:spcPct val="0"/>
              </a:spcBef>
              <a:spcAft>
                <a:spcPct val="0"/>
              </a:spcAft>
            </a:pPr>
            <a:r>
              <a:rPr lang="en-US" sz="1600" dirty="0" smtClean="0"/>
              <a:t>The Warsaw derivatives market is the most significant market of this kind among CEE exchanges. </a:t>
            </a:r>
            <a:r>
              <a:rPr lang="pl-PL" sz="1600" dirty="0" smtClean="0"/>
              <a:t>T</a:t>
            </a:r>
            <a:r>
              <a:rPr lang="en-US" sz="1600" dirty="0" smtClean="0"/>
              <a:t>he WSE closed 2012 on the 4th position in Europe in terms of trading volume in</a:t>
            </a:r>
            <a:r>
              <a:rPr lang="pl-PL" sz="1600" dirty="0" smtClean="0"/>
              <a:t> </a:t>
            </a:r>
            <a:r>
              <a:rPr lang="pl-PL" sz="1600" dirty="0" err="1" smtClean="0"/>
              <a:t>index</a:t>
            </a:r>
            <a:r>
              <a:rPr lang="pl-PL" sz="1600" dirty="0" smtClean="0"/>
              <a:t> </a:t>
            </a:r>
            <a:r>
              <a:rPr lang="pl-PL" sz="1600" dirty="0" err="1" smtClean="0"/>
              <a:t>futures</a:t>
            </a:r>
            <a:r>
              <a:rPr lang="pl-PL" sz="1600" dirty="0" smtClean="0"/>
              <a:t>. </a:t>
            </a:r>
            <a:r>
              <a:rPr lang="en-US" sz="1600" dirty="0" smtClean="0"/>
              <a:t>Index futures have been the most popular derivatives for a number of years. WIG index futures were the most traded futures contracts on the WSE</a:t>
            </a:r>
            <a:r>
              <a:rPr lang="pl-PL" sz="1600" dirty="0" smtClean="0"/>
              <a:t>.</a:t>
            </a:r>
            <a:endParaRPr lang="en-US" sz="1800"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11753" y="-17983"/>
            <a:ext cx="8885488" cy="1023276"/>
          </a:xfrm>
        </p:spPr>
        <p:txBody>
          <a:bodyPr/>
          <a:lstStyle/>
          <a:p>
            <a:pPr algn="l"/>
            <a:r>
              <a:rPr lang="en-US" sz="2900" dirty="0" smtClean="0"/>
              <a:t>Growing number of foreign companies</a:t>
            </a:r>
            <a:r>
              <a:rPr lang="pl-PL" sz="2900" dirty="0" smtClean="0"/>
              <a:t> </a:t>
            </a:r>
            <a:r>
              <a:rPr lang="en-US" sz="2900" dirty="0" smtClean="0"/>
              <a:t>listed on WSE</a:t>
            </a:r>
            <a:endParaRPr lang="pl-PL" sz="2900" dirty="0"/>
          </a:p>
        </p:txBody>
      </p:sp>
      <p:graphicFrame>
        <p:nvGraphicFramePr>
          <p:cNvPr id="3" name="Chart 10"/>
          <p:cNvGraphicFramePr/>
          <p:nvPr/>
        </p:nvGraphicFramePr>
        <p:xfrm>
          <a:off x="202854" y="1176016"/>
          <a:ext cx="4638178" cy="3990577"/>
        </p:xfrm>
        <a:graphic>
          <a:graphicData uri="http://schemas.openxmlformats.org/drawingml/2006/chart">
            <c:chart xmlns:c="http://schemas.openxmlformats.org/drawingml/2006/chart" xmlns:r="http://schemas.openxmlformats.org/officeDocument/2006/relationships" r:id="rId2"/>
          </a:graphicData>
        </a:graphic>
      </p:graphicFrame>
      <p:sp>
        <p:nvSpPr>
          <p:cNvPr id="4" name="Content Placeholder 5"/>
          <p:cNvSpPr txBox="1">
            <a:spLocks/>
          </p:cNvSpPr>
          <p:nvPr/>
        </p:nvSpPr>
        <p:spPr bwMode="gray">
          <a:xfrm>
            <a:off x="341983" y="5725635"/>
            <a:ext cx="9171574" cy="1169150"/>
          </a:xfrm>
          <a:prstGeom prst="rect">
            <a:avLst/>
          </a:prstGeom>
          <a:solidFill>
            <a:schemeClr val="bg1">
              <a:lumMod val="95000"/>
            </a:schemeClr>
          </a:solidFill>
          <a:ln>
            <a:noFill/>
            <a:headEnd/>
            <a:tailEnd/>
          </a:ln>
        </p:spPr>
        <p:style>
          <a:lnRef idx="1">
            <a:schemeClr val="accent1"/>
          </a:lnRef>
          <a:fillRef idx="3">
            <a:schemeClr val="accent1"/>
          </a:fillRef>
          <a:effectRef idx="2">
            <a:schemeClr val="accent1"/>
          </a:effectRef>
          <a:fontRef idx="minor">
            <a:schemeClr val="lt1"/>
          </a:fontRef>
        </p:style>
        <p:txBody>
          <a:bodyPr lIns="37863" tIns="37863" rIns="37863" bIns="37863"/>
          <a:lstStyle/>
          <a:p>
            <a:pPr marL="190315" lvl="1" indent="-190315" algn="just" defTabSz="1055584">
              <a:lnSpc>
                <a:spcPct val="150000"/>
              </a:lnSpc>
              <a:spcBef>
                <a:spcPct val="20000"/>
              </a:spcBef>
              <a:buClr>
                <a:srgbClr val="7F7F7F"/>
              </a:buClr>
              <a:buSzPct val="91000"/>
              <a:buBlip>
                <a:blip r:embed="rId3"/>
              </a:buBlip>
              <a:defRPr/>
            </a:pPr>
            <a:r>
              <a:rPr lang="en-US" sz="1500" dirty="0" smtClean="0">
                <a:solidFill>
                  <a:schemeClr val="tx1"/>
                </a:solidFill>
              </a:rPr>
              <a:t>5</a:t>
            </a:r>
            <a:r>
              <a:rPr lang="pl-PL" sz="1500" dirty="0" smtClean="0">
                <a:solidFill>
                  <a:schemeClr val="tx1"/>
                </a:solidFill>
              </a:rPr>
              <a:t>5</a:t>
            </a:r>
            <a:r>
              <a:rPr lang="en-US" sz="1500" dirty="0" smtClean="0">
                <a:solidFill>
                  <a:schemeClr val="tx1"/>
                </a:solidFill>
              </a:rPr>
              <a:t> </a:t>
            </a:r>
            <a:r>
              <a:rPr lang="en-US" sz="1500" dirty="0">
                <a:solidFill>
                  <a:schemeClr val="tx1"/>
                </a:solidFill>
              </a:rPr>
              <a:t>foreign companies listed </a:t>
            </a:r>
            <a:r>
              <a:rPr lang="en-US" sz="1500" dirty="0" smtClean="0">
                <a:solidFill>
                  <a:schemeClr val="tx1"/>
                </a:solidFill>
              </a:rPr>
              <a:t>(4</a:t>
            </a:r>
            <a:r>
              <a:rPr lang="pl-PL" sz="1500" dirty="0" smtClean="0">
                <a:solidFill>
                  <a:schemeClr val="tx1"/>
                </a:solidFill>
              </a:rPr>
              <a:t>6</a:t>
            </a:r>
            <a:r>
              <a:rPr lang="en-US" sz="1500" dirty="0" smtClean="0">
                <a:solidFill>
                  <a:schemeClr val="tx1"/>
                </a:solidFill>
              </a:rPr>
              <a:t> on </a:t>
            </a:r>
            <a:r>
              <a:rPr lang="en-US" sz="1500" dirty="0">
                <a:solidFill>
                  <a:schemeClr val="tx1"/>
                </a:solidFill>
              </a:rPr>
              <a:t>WSE Main List and </a:t>
            </a:r>
            <a:r>
              <a:rPr lang="pl-PL" sz="1500" dirty="0" smtClean="0">
                <a:solidFill>
                  <a:schemeClr val="tx1"/>
                </a:solidFill>
              </a:rPr>
              <a:t>9</a:t>
            </a:r>
            <a:r>
              <a:rPr lang="en-US" sz="1500" dirty="0" smtClean="0">
                <a:solidFill>
                  <a:schemeClr val="tx1"/>
                </a:solidFill>
              </a:rPr>
              <a:t> on </a:t>
            </a:r>
            <a:r>
              <a:rPr lang="en-US" sz="1500" dirty="0">
                <a:solidFill>
                  <a:schemeClr val="tx1"/>
                </a:solidFill>
              </a:rPr>
              <a:t>NewConnect</a:t>
            </a:r>
            <a:r>
              <a:rPr lang="en-US" sz="1500" dirty="0" smtClean="0">
                <a:solidFill>
                  <a:schemeClr val="tx1"/>
                </a:solidFill>
              </a:rPr>
              <a:t>)</a:t>
            </a:r>
            <a:endParaRPr lang="en-US" sz="1500" dirty="0">
              <a:solidFill>
                <a:schemeClr val="tx1"/>
              </a:solidFill>
            </a:endParaRPr>
          </a:p>
          <a:p>
            <a:pPr marL="190315" lvl="1" indent="-190315" algn="just" defTabSz="1055584">
              <a:lnSpc>
                <a:spcPct val="150000"/>
              </a:lnSpc>
              <a:spcBef>
                <a:spcPct val="20000"/>
              </a:spcBef>
              <a:buClr>
                <a:srgbClr val="7F7F7F"/>
              </a:buClr>
              <a:buSzPct val="91000"/>
              <a:buBlip>
                <a:blip r:embed="rId3"/>
              </a:buBlip>
              <a:defRPr/>
            </a:pPr>
            <a:r>
              <a:rPr lang="en-US" sz="1500" dirty="0" smtClean="0">
                <a:solidFill>
                  <a:schemeClr val="tx1"/>
                </a:solidFill>
              </a:rPr>
              <a:t>2</a:t>
            </a:r>
            <a:r>
              <a:rPr lang="pl-PL" sz="1500" dirty="0" smtClean="0">
                <a:solidFill>
                  <a:schemeClr val="tx1"/>
                </a:solidFill>
              </a:rPr>
              <a:t>6</a:t>
            </a:r>
            <a:r>
              <a:rPr lang="en-US" sz="1500" dirty="0" smtClean="0">
                <a:solidFill>
                  <a:schemeClr val="tx1"/>
                </a:solidFill>
              </a:rPr>
              <a:t> foreign companies joined the WSE-listed companies’ family since the beginning of 2011 (both WSE equities markets).  </a:t>
            </a:r>
          </a:p>
        </p:txBody>
      </p:sp>
      <p:sp>
        <p:nvSpPr>
          <p:cNvPr id="6" name="Prostokąt 5"/>
          <p:cNvSpPr/>
          <p:nvPr/>
        </p:nvSpPr>
        <p:spPr>
          <a:xfrm>
            <a:off x="8334872" y="6966793"/>
            <a:ext cx="1301945" cy="235611"/>
          </a:xfrm>
          <a:prstGeom prst="rect">
            <a:avLst/>
          </a:prstGeom>
        </p:spPr>
        <p:txBody>
          <a:bodyPr wrap="square" lIns="96172" tIns="48086" rIns="96172" bIns="48086">
            <a:spAutoFit/>
          </a:bodyPr>
          <a:lstStyle/>
          <a:p>
            <a:r>
              <a:rPr lang="en-US" sz="900" dirty="0" smtClean="0">
                <a:cs typeface="Arial" pitchFamily="34" charset="0"/>
              </a:rPr>
              <a:t>Source: WSE, YTD.</a:t>
            </a:r>
            <a:endParaRPr lang="en-US" sz="900" dirty="0">
              <a:cs typeface="Arial" pitchFamily="34" charset="0"/>
            </a:endParaRPr>
          </a:p>
        </p:txBody>
      </p:sp>
      <p:sp>
        <p:nvSpPr>
          <p:cNvPr id="8" name="Text Box 6"/>
          <p:cNvSpPr txBox="1">
            <a:spLocks noChangeArrowheads="1"/>
          </p:cNvSpPr>
          <p:nvPr/>
        </p:nvSpPr>
        <p:spPr bwMode="gray">
          <a:xfrm>
            <a:off x="72010" y="1278161"/>
            <a:ext cx="4590454" cy="576064"/>
          </a:xfrm>
          <a:prstGeom prst="rect">
            <a:avLst/>
          </a:prstGeom>
          <a:solidFill>
            <a:srgbClr val="0567A0"/>
          </a:solidFill>
          <a:ln w="25400" algn="ctr">
            <a:noFill/>
            <a:miter lim="800000"/>
            <a:headEnd/>
            <a:tailEnd/>
          </a:ln>
        </p:spPr>
        <p:txBody>
          <a:bodyPr lIns="96172" tIns="48086" rIns="96172" bIns="48086" anchor="ctr"/>
          <a:lstStyle/>
          <a:p>
            <a:pPr indent="-360644" algn="ctr" eaLnBrk="0" hangingPunct="0">
              <a:spcBef>
                <a:spcPct val="20000"/>
              </a:spcBef>
              <a:buClr>
                <a:srgbClr val="003399"/>
              </a:buClr>
              <a:buSzPct val="100000"/>
              <a:defRPr/>
            </a:pPr>
            <a:r>
              <a:rPr lang="en-US" sz="1700" b="1" dirty="0" smtClean="0">
                <a:solidFill>
                  <a:schemeClr val="bg1"/>
                </a:solidFill>
              </a:rPr>
              <a:t>Countries of origin of foreign companies listed on the WSE</a:t>
            </a:r>
          </a:p>
        </p:txBody>
      </p:sp>
      <p:sp>
        <p:nvSpPr>
          <p:cNvPr id="9" name="Prostokąt 8"/>
          <p:cNvSpPr/>
          <p:nvPr/>
        </p:nvSpPr>
        <p:spPr>
          <a:xfrm>
            <a:off x="5238527" y="3582417"/>
            <a:ext cx="4752528" cy="1819131"/>
          </a:xfrm>
          <a:prstGeom prst="rect">
            <a:avLst/>
          </a:prstGeom>
          <a:solidFill>
            <a:srgbClr val="D8DFEC"/>
          </a:solidFill>
          <a:effectLst>
            <a:outerShdw blurRad="63500" sx="102000" sy="102000" algn="ctr" rotWithShape="0">
              <a:prstClr val="black">
                <a:alpha val="40000"/>
              </a:prstClr>
            </a:outerShdw>
          </a:effectLst>
        </p:spPr>
        <p:txBody>
          <a:bodyPr wrap="square" lIns="96182" tIns="48091" rIns="96182" bIns="48091">
            <a:spAutoFit/>
          </a:bodyPr>
          <a:lstStyle/>
          <a:p>
            <a:pPr marL="280531" lvl="1" indent="-280531" defTabSz="1055695">
              <a:lnSpc>
                <a:spcPct val="110000"/>
              </a:lnSpc>
              <a:spcBef>
                <a:spcPts val="631"/>
              </a:spcBef>
              <a:buClr>
                <a:srgbClr val="7F7F7F"/>
              </a:buClr>
              <a:buSzPct val="91000"/>
            </a:pPr>
            <a:r>
              <a:rPr lang="en-US" sz="1500" b="1" dirty="0" smtClean="0"/>
              <a:t>2013 debuts:</a:t>
            </a:r>
          </a:p>
          <a:p>
            <a:pPr marL="280531" lvl="1" indent="-280531" defTabSz="1055695">
              <a:lnSpc>
                <a:spcPct val="110000"/>
              </a:lnSpc>
              <a:spcBef>
                <a:spcPts val="631"/>
              </a:spcBef>
              <a:buClr>
                <a:srgbClr val="7F7F7F"/>
              </a:buClr>
              <a:buSzPct val="91000"/>
              <a:buBlip>
                <a:blip r:embed="rId4"/>
              </a:buBlip>
            </a:pPr>
            <a:r>
              <a:rPr lang="en-US" sz="1300" dirty="0" smtClean="0"/>
              <a:t>INTERNATIONAL PERSONAL FINANCE</a:t>
            </a:r>
            <a:r>
              <a:rPr lang="pl-PL" sz="1300" dirty="0" smtClean="0"/>
              <a:t> (UK)</a:t>
            </a:r>
            <a:endParaRPr lang="en-US" sz="1300" b="1" dirty="0" smtClean="0"/>
          </a:p>
          <a:p>
            <a:pPr marL="280531" lvl="1" indent="-280531" defTabSz="1055695">
              <a:lnSpc>
                <a:spcPct val="110000"/>
              </a:lnSpc>
              <a:spcBef>
                <a:spcPts val="631"/>
              </a:spcBef>
              <a:buClr>
                <a:srgbClr val="7F7F7F"/>
              </a:buClr>
              <a:buSzPct val="91000"/>
              <a:buBlip>
                <a:blip r:embed="rId4"/>
              </a:buBlip>
            </a:pPr>
            <a:r>
              <a:rPr lang="en-US" sz="1300" dirty="0" smtClean="0"/>
              <a:t>IMMOFINANZ AG (AUSTRIA)</a:t>
            </a:r>
            <a:endParaRPr lang="pl-PL" sz="1300" dirty="0" smtClean="0"/>
          </a:p>
          <a:p>
            <a:pPr marL="280531" lvl="1" indent="-280531" defTabSz="1055695">
              <a:lnSpc>
                <a:spcPct val="110000"/>
              </a:lnSpc>
              <a:spcBef>
                <a:spcPts val="631"/>
              </a:spcBef>
              <a:buClr>
                <a:srgbClr val="7F7F7F"/>
              </a:buClr>
              <a:buSzPct val="91000"/>
              <a:buBlip>
                <a:blip r:embed="rId4"/>
              </a:buBlip>
            </a:pPr>
            <a:r>
              <a:rPr lang="pl-PL" sz="1300" dirty="0" smtClean="0"/>
              <a:t>PHOTON ENERGY N.V. (NETHERLANDS)</a:t>
            </a:r>
          </a:p>
          <a:p>
            <a:pPr marL="280531" lvl="1" indent="-280531" defTabSz="1055695">
              <a:lnSpc>
                <a:spcPct val="110000"/>
              </a:lnSpc>
              <a:spcBef>
                <a:spcPts val="631"/>
              </a:spcBef>
              <a:buClr>
                <a:srgbClr val="7F7F7F"/>
              </a:buClr>
              <a:buSzPct val="91000"/>
              <a:buBlip>
                <a:blip r:embed="rId4"/>
              </a:buBlip>
            </a:pPr>
            <a:r>
              <a:rPr lang="pl-PL" sz="1300" dirty="0" smtClean="0"/>
              <a:t>AVIAAM LEASING (LITHUANIA)</a:t>
            </a:r>
          </a:p>
          <a:p>
            <a:pPr marL="280531" lvl="1" indent="-280531" defTabSz="1055695">
              <a:lnSpc>
                <a:spcPct val="110000"/>
              </a:lnSpc>
              <a:spcBef>
                <a:spcPts val="631"/>
              </a:spcBef>
              <a:buClr>
                <a:srgbClr val="7F7F7F"/>
              </a:buClr>
              <a:buSzPct val="91000"/>
              <a:buBlip>
                <a:blip r:embed="rId4"/>
              </a:buBlip>
            </a:pPr>
            <a:r>
              <a:rPr lang="pl-PL" sz="1300" dirty="0" smtClean="0"/>
              <a:t>PEIXIN INT. GROUP (REPBLIC OF CHINA) </a:t>
            </a:r>
            <a:endParaRPr lang="en-US" sz="1300" dirty="0" smtClean="0"/>
          </a:p>
        </p:txBody>
      </p:sp>
      <p:sp>
        <p:nvSpPr>
          <p:cNvPr id="11" name="Prostokąt 10"/>
          <p:cNvSpPr/>
          <p:nvPr/>
        </p:nvSpPr>
        <p:spPr>
          <a:xfrm>
            <a:off x="5238527" y="1494185"/>
            <a:ext cx="4752528" cy="1836059"/>
          </a:xfrm>
          <a:prstGeom prst="rect">
            <a:avLst/>
          </a:prstGeom>
          <a:solidFill>
            <a:srgbClr val="D8DFEC"/>
          </a:solidFill>
          <a:effectLst>
            <a:outerShdw blurRad="63500" sx="102000" sy="102000" algn="ctr" rotWithShape="0">
              <a:prstClr val="black">
                <a:alpha val="40000"/>
              </a:prstClr>
            </a:outerShdw>
          </a:effectLst>
        </p:spPr>
        <p:txBody>
          <a:bodyPr wrap="square" lIns="96182" tIns="48091" rIns="96182" bIns="48091">
            <a:spAutoFit/>
          </a:bodyPr>
          <a:lstStyle/>
          <a:p>
            <a:pPr marL="280531" lvl="1" indent="-280531" defTabSz="1055695">
              <a:lnSpc>
                <a:spcPct val="110000"/>
              </a:lnSpc>
              <a:spcBef>
                <a:spcPts val="631"/>
              </a:spcBef>
              <a:buClr>
                <a:srgbClr val="7F7F7F"/>
              </a:buClr>
              <a:buSzPct val="91000"/>
            </a:pPr>
            <a:r>
              <a:rPr lang="en-US" sz="1500" b="1" dirty="0" smtClean="0"/>
              <a:t>WSE</a:t>
            </a:r>
            <a:r>
              <a:rPr lang="pl-PL" sz="1500" b="1" dirty="0" smtClean="0"/>
              <a:t>-</a:t>
            </a:r>
            <a:r>
              <a:rPr lang="en-US" sz="1500" b="1" dirty="0" smtClean="0"/>
              <a:t>listed company with Israeli capital:</a:t>
            </a:r>
          </a:p>
          <a:p>
            <a:pPr marL="280531" lvl="1" indent="-280531" defTabSz="1055695">
              <a:lnSpc>
                <a:spcPct val="110000"/>
              </a:lnSpc>
              <a:spcBef>
                <a:spcPts val="631"/>
              </a:spcBef>
              <a:buClr>
                <a:srgbClr val="7F7F7F"/>
              </a:buClr>
              <a:buSzPct val="91000"/>
              <a:buBlip>
                <a:blip r:embed="rId4"/>
              </a:buBlip>
            </a:pPr>
            <a:r>
              <a:rPr lang="en-US" sz="1300" dirty="0" smtClean="0"/>
              <a:t>ATLAS ESTATES</a:t>
            </a:r>
          </a:p>
          <a:p>
            <a:pPr marL="280531" lvl="1" indent="-280531" defTabSz="1055695">
              <a:lnSpc>
                <a:spcPct val="110000"/>
              </a:lnSpc>
              <a:spcBef>
                <a:spcPts val="631"/>
              </a:spcBef>
              <a:buClr>
                <a:srgbClr val="7F7F7F"/>
              </a:buClr>
              <a:buSzPct val="91000"/>
              <a:buBlip>
                <a:blip r:embed="rId4"/>
              </a:buBlip>
            </a:pPr>
            <a:r>
              <a:rPr lang="en-US" sz="1300" dirty="0" smtClean="0"/>
              <a:t>CINEMA CITY</a:t>
            </a:r>
          </a:p>
          <a:p>
            <a:pPr marL="280531" lvl="1" indent="-280531" defTabSz="1055695">
              <a:lnSpc>
                <a:spcPct val="110000"/>
              </a:lnSpc>
              <a:spcBef>
                <a:spcPts val="631"/>
              </a:spcBef>
              <a:buClr>
                <a:srgbClr val="7F7F7F"/>
              </a:buClr>
              <a:buSzPct val="91000"/>
              <a:buBlip>
                <a:blip r:embed="rId4"/>
              </a:buBlip>
            </a:pPr>
            <a:r>
              <a:rPr lang="en-US" sz="1300" dirty="0" smtClean="0"/>
              <a:t>PLAZA CENTERS</a:t>
            </a:r>
          </a:p>
          <a:p>
            <a:pPr marL="280531" lvl="1" indent="-280531" defTabSz="1055695">
              <a:lnSpc>
                <a:spcPct val="110000"/>
              </a:lnSpc>
              <a:spcBef>
                <a:spcPts val="631"/>
              </a:spcBef>
              <a:buClr>
                <a:srgbClr val="7F7F7F"/>
              </a:buClr>
              <a:buSzPct val="91000"/>
              <a:buBlip>
                <a:blip r:embed="rId4"/>
              </a:buBlip>
            </a:pPr>
            <a:r>
              <a:rPr lang="en-US" sz="1300" dirty="0" smtClean="0"/>
              <a:t>RONSON EUROPE</a:t>
            </a:r>
          </a:p>
          <a:p>
            <a:pPr marL="280531" lvl="1" indent="-280531" defTabSz="1055695">
              <a:lnSpc>
                <a:spcPct val="110000"/>
              </a:lnSpc>
              <a:spcBef>
                <a:spcPts val="631"/>
              </a:spcBef>
              <a:buClr>
                <a:srgbClr val="7F7F7F"/>
              </a:buClr>
              <a:buSzPct val="91000"/>
              <a:buBlip>
                <a:blip r:embed="rId4"/>
              </a:buBlip>
            </a:pPr>
            <a:r>
              <a:rPr lang="en-US" sz="1300" dirty="0" smtClean="0"/>
              <a:t>GLOBE TRADE CENTRE</a:t>
            </a:r>
            <a:endParaRPr lang="en-US" sz="1300"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846040" y="2"/>
            <a:ext cx="7404810" cy="1121943"/>
          </a:xfrm>
        </p:spPr>
        <p:txBody>
          <a:bodyPr/>
          <a:lstStyle/>
          <a:p>
            <a:r>
              <a:rPr lang="en-US" b="1" dirty="0" smtClean="0">
                <a:solidFill>
                  <a:srgbClr val="0567A0"/>
                </a:solidFill>
              </a:rPr>
              <a:t>Attractive venue for issuers</a:t>
            </a:r>
            <a:endParaRPr lang="en-US" b="1" dirty="0" smtClean="0">
              <a:solidFill>
                <a:srgbClr val="0567A0"/>
              </a:solidFill>
            </a:endParaRPr>
          </a:p>
        </p:txBody>
      </p:sp>
      <p:sp>
        <p:nvSpPr>
          <p:cNvPr id="16" name="Prostokąt 15"/>
          <p:cNvSpPr/>
          <p:nvPr/>
        </p:nvSpPr>
        <p:spPr>
          <a:xfrm>
            <a:off x="7326759" y="7000909"/>
            <a:ext cx="2271776" cy="253916"/>
          </a:xfrm>
          <a:prstGeom prst="rect">
            <a:avLst/>
          </a:prstGeom>
        </p:spPr>
        <p:txBody>
          <a:bodyPr wrap="none">
            <a:spAutoFit/>
          </a:bodyPr>
          <a:lstStyle/>
          <a:p>
            <a:r>
              <a:rPr lang="en-US" sz="1050" smtClean="0"/>
              <a:t>Source</a:t>
            </a:r>
            <a:r>
              <a:rPr lang="en-US" sz="1050" smtClean="0"/>
              <a:t>: PwC IPO Watch Europe </a:t>
            </a:r>
            <a:r>
              <a:rPr lang="en-US" sz="1050" smtClean="0"/>
              <a:t>report</a:t>
            </a:r>
            <a:endParaRPr lang="en-US" sz="1050" smtClean="0"/>
          </a:p>
        </p:txBody>
      </p:sp>
      <p:graphicFrame>
        <p:nvGraphicFramePr>
          <p:cNvPr id="20" name="Chart 10"/>
          <p:cNvGraphicFramePr/>
          <p:nvPr/>
        </p:nvGraphicFramePr>
        <p:xfrm>
          <a:off x="0" y="5238601"/>
          <a:ext cx="4590455" cy="2070248"/>
        </p:xfrm>
        <a:graphic>
          <a:graphicData uri="http://schemas.openxmlformats.org/drawingml/2006/chart">
            <c:chart xmlns:c="http://schemas.openxmlformats.org/drawingml/2006/chart" xmlns:r="http://schemas.openxmlformats.org/officeDocument/2006/relationships" r:id="rId4"/>
          </a:graphicData>
        </a:graphic>
      </p:graphicFrame>
      <p:sp>
        <p:nvSpPr>
          <p:cNvPr id="21" name="Symbol zastępczy tekstu 2"/>
          <p:cNvSpPr txBox="1">
            <a:spLocks/>
          </p:cNvSpPr>
          <p:nvPr/>
        </p:nvSpPr>
        <p:spPr>
          <a:xfrm>
            <a:off x="197967" y="4950569"/>
            <a:ext cx="3888432" cy="360040"/>
          </a:xfrm>
          <a:prstGeom prst="rect">
            <a:avLst/>
          </a:prstGeom>
          <a:solidFill>
            <a:srgbClr val="0567A0"/>
          </a:solidFill>
          <a:ln>
            <a:noFill/>
          </a:ln>
        </p:spPr>
        <p:style>
          <a:lnRef idx="1">
            <a:schemeClr val="dk1"/>
          </a:lnRef>
          <a:fillRef idx="3">
            <a:schemeClr val="dk1"/>
          </a:fillRef>
          <a:effectRef idx="2">
            <a:schemeClr val="dk1"/>
          </a:effectRef>
          <a:fontRef idx="minor">
            <a:schemeClr val="lt1"/>
          </a:fontRef>
        </p:style>
        <p:txBody>
          <a:bodyPr/>
          <a:lstStyle/>
          <a:p>
            <a:pPr marL="331224" indent="-331224" algn="ctr" defTabSz="883264">
              <a:spcBef>
                <a:spcPct val="20000"/>
              </a:spcBef>
              <a:defRPr/>
            </a:pPr>
            <a:r>
              <a:rPr lang="en-US" sz="1600" b="1" dirty="0" smtClean="0"/>
              <a:t>NewConnect: Breakdown by sector</a:t>
            </a:r>
            <a:endParaRPr lang="en-US" sz="1600" dirty="0" smtClean="0"/>
          </a:p>
        </p:txBody>
      </p:sp>
      <p:sp>
        <p:nvSpPr>
          <p:cNvPr id="22" name="Symbol zastępczy tekstu 2"/>
          <p:cNvSpPr txBox="1">
            <a:spLocks/>
          </p:cNvSpPr>
          <p:nvPr/>
        </p:nvSpPr>
        <p:spPr>
          <a:xfrm>
            <a:off x="197967" y="1206154"/>
            <a:ext cx="3888432" cy="360040"/>
          </a:xfrm>
          <a:prstGeom prst="rect">
            <a:avLst/>
          </a:prstGeom>
          <a:solidFill>
            <a:srgbClr val="0567A0"/>
          </a:solidFill>
          <a:ln>
            <a:noFill/>
          </a:ln>
        </p:spPr>
        <p:style>
          <a:lnRef idx="1">
            <a:schemeClr val="dk1"/>
          </a:lnRef>
          <a:fillRef idx="3">
            <a:schemeClr val="dk1"/>
          </a:fillRef>
          <a:effectRef idx="2">
            <a:schemeClr val="dk1"/>
          </a:effectRef>
          <a:fontRef idx="minor">
            <a:schemeClr val="lt1"/>
          </a:fontRef>
        </p:style>
        <p:txBody>
          <a:bodyPr/>
          <a:lstStyle/>
          <a:p>
            <a:pPr marL="331224" indent="-331224" algn="ctr" defTabSz="883264">
              <a:spcBef>
                <a:spcPct val="20000"/>
              </a:spcBef>
              <a:defRPr/>
            </a:pPr>
            <a:r>
              <a:rPr lang="en-US" sz="1600" b="1" dirty="0" smtClean="0"/>
              <a:t>WSE Main List: Breakdown by sector</a:t>
            </a:r>
            <a:endParaRPr lang="en-US" sz="1600" dirty="0" smtClean="0"/>
          </a:p>
        </p:txBody>
      </p:sp>
      <p:graphicFrame>
        <p:nvGraphicFramePr>
          <p:cNvPr id="23" name="Chart 10"/>
          <p:cNvGraphicFramePr/>
          <p:nvPr/>
        </p:nvGraphicFramePr>
        <p:xfrm>
          <a:off x="0" y="1566193"/>
          <a:ext cx="4590455" cy="3240360"/>
        </p:xfrm>
        <a:graphic>
          <a:graphicData uri="http://schemas.openxmlformats.org/drawingml/2006/chart">
            <c:chart xmlns:c="http://schemas.openxmlformats.org/drawingml/2006/chart" xmlns:r="http://schemas.openxmlformats.org/officeDocument/2006/relationships" r:id="rId5"/>
          </a:graphicData>
        </a:graphic>
      </p:graphicFrame>
      <p:grpSp>
        <p:nvGrpSpPr>
          <p:cNvPr id="17" name="Grupa 16"/>
          <p:cNvGrpSpPr/>
          <p:nvPr/>
        </p:nvGrpSpPr>
        <p:grpSpPr>
          <a:xfrm>
            <a:off x="4374431" y="1211842"/>
            <a:ext cx="5760640" cy="3585608"/>
            <a:chOff x="4589463" y="1529640"/>
            <a:chExt cx="5760640" cy="3585608"/>
          </a:xfrm>
        </p:grpSpPr>
        <p:graphicFrame>
          <p:nvGraphicFramePr>
            <p:cNvPr id="10" name="Obiekt 9"/>
            <p:cNvGraphicFramePr>
              <a:graphicFrameLocks noChangeAspect="1"/>
            </p:cNvGraphicFramePr>
            <p:nvPr/>
          </p:nvGraphicFramePr>
          <p:xfrm>
            <a:off x="4590182" y="2172023"/>
            <a:ext cx="5743575" cy="2943225"/>
          </p:xfrm>
          <a:graphic>
            <a:graphicData uri="http://schemas.openxmlformats.org/presentationml/2006/ole">
              <p:oleObj spid="_x0000_s2049" name="Arkusz" r:id="rId6" imgW="5743575" imgH="2943225" progId="Excel.Sheet.12">
                <p:embed/>
              </p:oleObj>
            </a:graphicData>
          </a:graphic>
        </p:graphicFrame>
        <p:sp>
          <p:nvSpPr>
            <p:cNvPr id="14" name="Symbol zastępczy tekstu 2"/>
            <p:cNvSpPr txBox="1">
              <a:spLocks/>
            </p:cNvSpPr>
            <p:nvPr/>
          </p:nvSpPr>
          <p:spPr>
            <a:xfrm>
              <a:off x="4589463" y="1529640"/>
              <a:ext cx="5760640" cy="426359"/>
            </a:xfrm>
            <a:prstGeom prst="rect">
              <a:avLst/>
            </a:prstGeom>
            <a:solidFill>
              <a:srgbClr val="0567A0"/>
            </a:solidFill>
            <a:ln>
              <a:noFill/>
            </a:ln>
          </p:spPr>
          <p:style>
            <a:lnRef idx="1">
              <a:schemeClr val="dk1"/>
            </a:lnRef>
            <a:fillRef idx="3">
              <a:schemeClr val="dk1"/>
            </a:fillRef>
            <a:effectRef idx="2">
              <a:schemeClr val="dk1"/>
            </a:effectRef>
            <a:fontRef idx="minor">
              <a:schemeClr val="lt1"/>
            </a:fontRef>
          </p:style>
          <p:txBody>
            <a:bodyPr/>
            <a:lstStyle/>
            <a:p>
              <a:pPr marL="331224" indent="-331224" algn="ctr" defTabSz="883264">
                <a:spcBef>
                  <a:spcPct val="20000"/>
                </a:spcBef>
                <a:defRPr/>
              </a:pPr>
              <a:r>
                <a:rPr lang="en-GB" sz="1600" b="1" dirty="0" smtClean="0"/>
                <a:t>WSE remained Europe’s #2 by the number of IPOs in Q3 </a:t>
              </a:r>
              <a:r>
                <a:rPr lang="en-GB" sz="1600" b="1" dirty="0" smtClean="0"/>
                <a:t>2013</a:t>
              </a:r>
              <a:endParaRPr lang="pl-PL" sz="1600" dirty="0" smtClean="0"/>
            </a:p>
          </p:txBody>
        </p:sp>
      </p:grpSp>
      <p:grpSp>
        <p:nvGrpSpPr>
          <p:cNvPr id="19" name="Grupa 18"/>
          <p:cNvGrpSpPr/>
          <p:nvPr/>
        </p:nvGrpSpPr>
        <p:grpSpPr>
          <a:xfrm>
            <a:off x="4374431" y="5049894"/>
            <a:ext cx="5904656" cy="1916899"/>
            <a:chOff x="4302423" y="5310610"/>
            <a:chExt cx="5760640" cy="1611967"/>
          </a:xfrm>
        </p:grpSpPr>
        <p:sp>
          <p:nvSpPr>
            <p:cNvPr id="18" name="Prostokąt zaokrąglony 17"/>
            <p:cNvSpPr/>
            <p:nvPr/>
          </p:nvSpPr>
          <p:spPr>
            <a:xfrm>
              <a:off x="4302423" y="5310610"/>
              <a:ext cx="5760640" cy="1513833"/>
            </a:xfrm>
            <a:prstGeom prst="roundRect">
              <a:avLst/>
            </a:prstGeom>
            <a:solidFill>
              <a:schemeClr val="bg1">
                <a:lumMod val="9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pl-PL"/>
            </a:p>
          </p:txBody>
        </p:sp>
        <p:sp>
          <p:nvSpPr>
            <p:cNvPr id="15" name="Prostokąt 14"/>
            <p:cNvSpPr/>
            <p:nvPr/>
          </p:nvSpPr>
          <p:spPr>
            <a:xfrm>
              <a:off x="4355911" y="5382617"/>
              <a:ext cx="5688632" cy="1539960"/>
            </a:xfrm>
            <a:prstGeom prst="rect">
              <a:avLst/>
            </a:prstGeom>
          </p:spPr>
          <p:txBody>
            <a:bodyPr wrap="square">
              <a:spAutoFit/>
            </a:bodyPr>
            <a:lstStyle/>
            <a:p>
              <a:pPr indent="-324000">
                <a:spcAft>
                  <a:spcPts val="600"/>
                </a:spcAft>
                <a:buFont typeface="Wingdings" pitchFamily="2" charset="2"/>
                <a:buChar char="Ø"/>
              </a:pPr>
              <a:r>
                <a:rPr lang="en-GB" sz="1400" dirty="0" smtClean="0"/>
                <a:t>There </a:t>
              </a:r>
              <a:r>
                <a:rPr lang="en-GB" sz="1400" dirty="0" smtClean="0"/>
                <a:t>were 10 IPOs on Warsaw Stock Exchange in Q3 2013 (2 IPOs on the WSE Main Market and 8 IPOs on NewConnect). </a:t>
              </a:r>
              <a:endParaRPr lang="pl-PL" sz="1400" dirty="0" smtClean="0"/>
            </a:p>
            <a:p>
              <a:pPr indent="-324000">
                <a:spcAft>
                  <a:spcPts val="600"/>
                </a:spcAft>
                <a:buFont typeface="Wingdings" pitchFamily="2" charset="2"/>
                <a:buChar char="Ø"/>
              </a:pPr>
              <a:r>
                <a:rPr lang="en-GB" sz="1400" dirty="0" smtClean="0"/>
                <a:t>The </a:t>
              </a:r>
              <a:r>
                <a:rPr lang="en-GB" sz="1400" dirty="0" smtClean="0"/>
                <a:t>share of WSE in the total number of all IPOs in Europe was 19%. </a:t>
              </a:r>
              <a:endParaRPr lang="pl-PL" sz="1400" dirty="0" smtClean="0"/>
            </a:p>
            <a:p>
              <a:pPr indent="-324000">
                <a:spcAft>
                  <a:spcPts val="600"/>
                </a:spcAft>
                <a:buFont typeface="Wingdings" pitchFamily="2" charset="2"/>
                <a:buChar char="Ø"/>
              </a:pPr>
              <a:r>
                <a:rPr lang="en-GB" sz="1400" dirty="0" smtClean="0"/>
                <a:t>The </a:t>
              </a:r>
              <a:r>
                <a:rPr lang="en-GB" sz="1400" dirty="0" smtClean="0"/>
                <a:t>London Stock Exchange remained the leader by the number of IPOs. </a:t>
              </a:r>
              <a:endParaRPr lang="pl-PL" sz="1400" dirty="0" smtClean="0"/>
            </a:p>
            <a:p>
              <a:pPr indent="-324000">
                <a:spcAft>
                  <a:spcPts val="600"/>
                </a:spcAft>
                <a:buFont typeface="Wingdings" pitchFamily="2" charset="2"/>
                <a:buChar char="Ø"/>
              </a:pPr>
              <a:r>
                <a:rPr lang="en-GB" sz="1400" dirty="0" smtClean="0"/>
                <a:t>The </a:t>
              </a:r>
              <a:r>
                <a:rPr lang="en-GB" sz="1400" dirty="0" smtClean="0"/>
                <a:t>aggregate value of IPOs on WSE in Q3 2013 was EUR 15 million, which ranked WSE #7 in Europe by the value of initial public </a:t>
              </a:r>
              <a:r>
                <a:rPr lang="en-GB" sz="1400" dirty="0" smtClean="0"/>
                <a:t>offerings</a:t>
              </a:r>
              <a:r>
                <a:rPr lang="pl-PL" sz="1400" dirty="0" smtClean="0"/>
                <a:t>.</a:t>
              </a:r>
              <a:endParaRPr lang="pl-PL" sz="1400" dirty="0"/>
            </a:p>
          </p:txBody>
        </p:sp>
      </p:grpSp>
    </p:spTree>
  </p:cSld>
  <p:clrMapOvr>
    <a:masterClrMapping/>
  </p:clrMapOvr>
  <p:timing>
    <p:tnLst>
      <p:par>
        <p:cTn id="1" dur="indefinite" restart="never" nodeType="tmRoot"/>
      </p:par>
    </p:tnLst>
  </p:timing>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7627</TotalTime>
  <Words>1901</Words>
  <Application>Microsoft Office PowerPoint</Application>
  <PresentationFormat>Niestandardowy</PresentationFormat>
  <Paragraphs>479</Paragraphs>
  <Slides>13</Slides>
  <Notes>10</Notes>
  <HiddenSlides>0</HiddenSlides>
  <MMClips>0</MMClips>
  <ScaleCrop>false</ScaleCrop>
  <HeadingPairs>
    <vt:vector size="6" baseType="variant">
      <vt:variant>
        <vt:lpstr>Motyw</vt:lpstr>
      </vt:variant>
      <vt:variant>
        <vt:i4>1</vt:i4>
      </vt:variant>
      <vt:variant>
        <vt:lpstr>Osadzone serwery OLE</vt:lpstr>
      </vt:variant>
      <vt:variant>
        <vt:i4>1</vt:i4>
      </vt:variant>
      <vt:variant>
        <vt:lpstr>Tytuły slajdów</vt:lpstr>
      </vt:variant>
      <vt:variant>
        <vt:i4>13</vt:i4>
      </vt:variant>
    </vt:vector>
  </HeadingPairs>
  <TitlesOfParts>
    <vt:vector size="15" baseType="lpstr">
      <vt:lpstr>Motyw pakietu Office</vt:lpstr>
      <vt:lpstr>Arkusz programu Microsoft Office Excel</vt:lpstr>
      <vt:lpstr>  OVERVIEW OF THE POLISH CAPITAL MARKET chances and opportunities     NOVEMBER 2013 </vt:lpstr>
      <vt:lpstr>Poland’s Key Position in the enlarged EU</vt:lpstr>
      <vt:lpstr>Slajd 3</vt:lpstr>
      <vt:lpstr>Warsaw Stock Exchange Group</vt:lpstr>
      <vt:lpstr> </vt:lpstr>
      <vt:lpstr>WSE in Europe</vt:lpstr>
      <vt:lpstr>Slajd 7</vt:lpstr>
      <vt:lpstr>Growing number of foreign companies listed on WSE</vt:lpstr>
      <vt:lpstr>Slajd 9</vt:lpstr>
      <vt:lpstr>Non-Treasury bond market – Catalyst</vt:lpstr>
      <vt:lpstr>WSE Listing Requirements – stock market</vt:lpstr>
      <vt:lpstr> WSE – entry ticket for full access to   capital markets </vt:lpstr>
      <vt:lpstr>Slajd 13</vt:lpstr>
    </vt:vector>
  </TitlesOfParts>
  <Company>GPW</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dc:creator>Grzegorz Urazinski</dc:creator>
  <cp:lastModifiedBy>Maciej.Wojdyla</cp:lastModifiedBy>
  <cp:revision>967</cp:revision>
  <dcterms:created xsi:type="dcterms:W3CDTF">2013-02-06T11:23:45Z</dcterms:created>
  <dcterms:modified xsi:type="dcterms:W3CDTF">2013-10-31T14:18:53Z</dcterms:modified>
</cp:coreProperties>
</file>